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42" r:id="rId3"/>
    <p:sldId id="347" r:id="rId4"/>
    <p:sldId id="363" r:id="rId5"/>
    <p:sldId id="343" r:id="rId6"/>
    <p:sldId id="348" r:id="rId7"/>
    <p:sldId id="350" r:id="rId8"/>
    <p:sldId id="327" r:id="rId9"/>
    <p:sldId id="328" r:id="rId10"/>
    <p:sldId id="325" r:id="rId11"/>
    <p:sldId id="339" r:id="rId12"/>
    <p:sldId id="326" r:id="rId13"/>
    <p:sldId id="340" r:id="rId14"/>
    <p:sldId id="375" r:id="rId15"/>
    <p:sldId id="364" r:id="rId16"/>
    <p:sldId id="353" r:id="rId17"/>
    <p:sldId id="354" r:id="rId18"/>
    <p:sldId id="355" r:id="rId19"/>
    <p:sldId id="356" r:id="rId20"/>
    <p:sldId id="366" r:id="rId21"/>
    <p:sldId id="290" r:id="rId22"/>
    <p:sldId id="373" r:id="rId23"/>
    <p:sldId id="374" r:id="rId24"/>
    <p:sldId id="371" r:id="rId25"/>
    <p:sldId id="368" r:id="rId26"/>
    <p:sldId id="310" r:id="rId27"/>
  </p:sldIdLst>
  <p:sldSz cx="9906000" cy="6858000" type="A4"/>
  <p:notesSz cx="9928225" cy="6797675"/>
  <p:defaultTextStyle>
    <a:defPPr>
      <a:defRPr lang="ru-RU"/>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Хиля Наталья Геннадьев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AF1FE"/>
    <a:srgbClr val="F4FFB3"/>
    <a:srgbClr val="FAFFDD"/>
    <a:srgbClr val="DAE9F6"/>
    <a:srgbClr val="CC3300"/>
    <a:srgbClr val="009999"/>
    <a:srgbClr val="CCC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762" autoAdjust="0"/>
  </p:normalViewPr>
  <p:slideViewPr>
    <p:cSldViewPr snapToGrid="0">
      <p:cViewPr>
        <p:scale>
          <a:sx n="75" d="100"/>
          <a:sy n="75" d="100"/>
        </p:scale>
        <p:origin x="-1038" y="-82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51203" name="Rectangle 3"/>
          <p:cNvSpPr>
            <a:spLocks noGrp="1" noChangeArrowheads="1"/>
          </p:cNvSpPr>
          <p:nvPr>
            <p:ph type="dt" idx="1"/>
          </p:nvPr>
        </p:nvSpPr>
        <p:spPr bwMode="auto">
          <a:xfrm>
            <a:off x="5624513"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372113C-7B9C-4FBD-AD90-70978BAFD6DB}" type="datetimeFigureOut">
              <a:rPr lang="ru-RU"/>
              <a:pPr>
                <a:defRPr/>
              </a:pPr>
              <a:t>28.03.2019</a:t>
            </a:fld>
            <a:endParaRPr lang="ru-RU"/>
          </a:p>
        </p:txBody>
      </p:sp>
      <p:sp>
        <p:nvSpPr>
          <p:cNvPr id="13316" name="Rectangle 4"/>
          <p:cNvSpPr>
            <a:spLocks noGrp="1" noRot="1" noChangeAspect="1" noChangeArrowheads="1" noTextEdit="1"/>
          </p:cNvSpPr>
          <p:nvPr>
            <p:ph type="sldImg" idx="2"/>
          </p:nvPr>
        </p:nvSpPr>
        <p:spPr bwMode="auto">
          <a:xfrm>
            <a:off x="3122613" y="509588"/>
            <a:ext cx="3683000" cy="2549525"/>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992188" y="3228975"/>
            <a:ext cx="794385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1206" name="Rectangle 6"/>
          <p:cNvSpPr>
            <a:spLocks noGrp="1" noChangeArrowheads="1"/>
          </p:cNvSpPr>
          <p:nvPr>
            <p:ph type="ftr" sz="quarter" idx="4"/>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51207" name="Rectangle 7"/>
          <p:cNvSpPr>
            <a:spLocks noGrp="1" noChangeArrowheads="1"/>
          </p:cNvSpPr>
          <p:nvPr>
            <p:ph type="sldNum" sz="quarter" idx="5"/>
          </p:nvPr>
        </p:nvSpPr>
        <p:spPr bwMode="auto">
          <a:xfrm>
            <a:off x="5624513"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759C53-796F-4B11-ACD7-8D07547DE932}" type="slidenum">
              <a:rPr lang="ru-RU"/>
              <a:pPr>
                <a:defRPr/>
              </a:pPr>
              <a:t>‹#›</a:t>
            </a:fld>
            <a:endParaRPr lang="ru-RU"/>
          </a:p>
        </p:txBody>
      </p:sp>
    </p:spTree>
    <p:extLst>
      <p:ext uri="{BB962C8B-B14F-4D97-AF65-F5344CB8AC3E}">
        <p14:creationId xmlns:p14="http://schemas.microsoft.com/office/powerpoint/2010/main" val="1484780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a:ln/>
        </p:spPr>
      </p:sp>
      <p:sp>
        <p:nvSpPr>
          <p:cNvPr id="16386" name="Rectangle 3"/>
          <p:cNvSpPr>
            <a:spLocks noGrp="1"/>
          </p:cNvSpPr>
          <p:nvPr>
            <p:ph type="body" idx="1"/>
          </p:nvPr>
        </p:nvSpPr>
        <p:spPr>
          <a:noFill/>
          <a:ln/>
        </p:spPr>
        <p:txBody>
          <a:bodyPr/>
          <a:lstStyle/>
          <a:p>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a:ln/>
        </p:spPr>
      </p:sp>
      <p:sp>
        <p:nvSpPr>
          <p:cNvPr id="18434" name="Rectangle 3"/>
          <p:cNvSpPr>
            <a:spLocks noGrp="1"/>
          </p:cNvSpPr>
          <p:nvPr>
            <p:ph type="body" idx="1"/>
          </p:nvPr>
        </p:nvSpPr>
        <p:spPr>
          <a:noFill/>
          <a:ln/>
        </p:spPr>
        <p:txBody>
          <a:bodyPr/>
          <a:lstStyle/>
          <a:p>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a:ln/>
        </p:spPr>
      </p:sp>
      <p:sp>
        <p:nvSpPr>
          <p:cNvPr id="22530" name="Rectangle 3"/>
          <p:cNvSpPr>
            <a:spLocks noGrp="1"/>
          </p:cNvSpPr>
          <p:nvPr>
            <p:ph type="body" idx="1"/>
          </p:nvPr>
        </p:nvSpPr>
        <p:spPr>
          <a:noFill/>
          <a:ln/>
        </p:spPr>
        <p:txBody>
          <a:bodyPr/>
          <a:lstStyle/>
          <a:p>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a:ln/>
        </p:spPr>
      </p:sp>
      <p:sp>
        <p:nvSpPr>
          <p:cNvPr id="25602" name="Rectangle 3"/>
          <p:cNvSpPr>
            <a:spLocks noGrp="1"/>
          </p:cNvSpPr>
          <p:nvPr>
            <p:ph type="body" idx="1"/>
          </p:nvPr>
        </p:nvSpPr>
        <p:spPr>
          <a:noFill/>
          <a:ln/>
        </p:spPr>
        <p:txBody>
          <a:bodyPr/>
          <a:lstStyle/>
          <a:p>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a:ln/>
        </p:spPr>
        <p:txBody>
          <a:bodyPr/>
          <a:lstStyle>
            <a:lvl1pPr>
              <a:defRPr/>
            </a:lvl1pPr>
          </a:lstStyle>
          <a:p>
            <a:pPr>
              <a:defRPr/>
            </a:pPr>
            <a:fld id="{E46860B3-8920-4078-BEAD-FAEFE73BD43E}" type="datetimeFigureOut">
              <a:rPr lang="ru-RU"/>
              <a:pPr>
                <a:defRPr/>
              </a:pPr>
              <a:t>28.03.2019</a:t>
            </a:fld>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015E5363-F8EF-440B-B4C7-959713FF82D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fld id="{FAC2FF63-A3BA-4CA8-82A2-2703E5FACA65}" type="datetimeFigureOut">
              <a:rPr lang="ru-RU"/>
              <a:pPr>
                <a:defRPr/>
              </a:pPr>
              <a:t>28.03.2019</a:t>
            </a:fld>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0CA2EED8-68F8-4B09-A1C6-A30F48CC31B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fld id="{0F6802D6-D0D1-445C-8651-FDF8A2DCF7D4}" type="datetimeFigureOut">
              <a:rPr lang="ru-RU"/>
              <a:pPr>
                <a:defRPr/>
              </a:pPr>
              <a:t>28.03.2019</a:t>
            </a:fld>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1FC533F9-E3D3-4A7E-AC78-E323872E67E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ln/>
        </p:spPr>
        <p:txBody>
          <a:bodyPr/>
          <a:lstStyle>
            <a:lvl1pPr>
              <a:defRPr/>
            </a:lvl1pPr>
          </a:lstStyle>
          <a:p>
            <a:pPr>
              <a:defRPr/>
            </a:pPr>
            <a:fld id="{480F3EEB-1FA7-4B53-9409-35CEF80FFEB2}" type="datetimeFigureOut">
              <a:rPr lang="ru-RU"/>
              <a:pPr>
                <a:defRPr/>
              </a:pPr>
              <a:t>28.03.2019</a:t>
            </a:fld>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BC5DB599-7CBB-4E88-B303-851A8680297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ln/>
        </p:spPr>
        <p:txBody>
          <a:bodyPr/>
          <a:lstStyle>
            <a:lvl1pPr>
              <a:defRPr/>
            </a:lvl1pPr>
          </a:lstStyle>
          <a:p>
            <a:pPr>
              <a:defRPr/>
            </a:pPr>
            <a:fld id="{328C43DD-1D2B-4E0D-969F-4D8F19F5F852}" type="datetimeFigureOut">
              <a:rPr lang="ru-RU"/>
              <a:pPr>
                <a:defRPr/>
              </a:pPr>
              <a:t>28.03.2019</a:t>
            </a:fld>
            <a:endParaRPr lang="ru-RU"/>
          </a:p>
        </p:txBody>
      </p:sp>
      <p:sp>
        <p:nvSpPr>
          <p:cNvPr id="5" name="Нижний колонтитул 4"/>
          <p:cNvSpPr>
            <a:spLocks noGrp="1"/>
          </p:cNvSpPr>
          <p:nvPr>
            <p:ph type="ftr" sz="quarter" idx="11"/>
          </p:nvPr>
        </p:nvSpPr>
        <p:spPr>
          <a:ln/>
        </p:spPr>
        <p:txBody>
          <a:bodyPr/>
          <a:lstStyle>
            <a:lvl1pPr>
              <a:defRPr/>
            </a:lvl1pPr>
          </a:lstStyle>
          <a:p>
            <a:pPr>
              <a:defRPr/>
            </a:pPr>
            <a:endParaRPr lang="ru-RU"/>
          </a:p>
        </p:txBody>
      </p:sp>
      <p:sp>
        <p:nvSpPr>
          <p:cNvPr id="6" name="Номер слайда 5"/>
          <p:cNvSpPr>
            <a:spLocks noGrp="1"/>
          </p:cNvSpPr>
          <p:nvPr>
            <p:ph type="sldNum" sz="quarter" idx="12"/>
          </p:nvPr>
        </p:nvSpPr>
        <p:spPr>
          <a:ln/>
        </p:spPr>
        <p:txBody>
          <a:bodyPr/>
          <a:lstStyle>
            <a:lvl1pPr>
              <a:defRPr/>
            </a:lvl1pPr>
          </a:lstStyle>
          <a:p>
            <a:pPr>
              <a:defRPr/>
            </a:pPr>
            <a:fld id="{2105DB92-D812-40C6-88DB-4952A07D29E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ln/>
        </p:spPr>
        <p:txBody>
          <a:bodyPr/>
          <a:lstStyle>
            <a:lvl1pPr>
              <a:defRPr/>
            </a:lvl1pPr>
          </a:lstStyle>
          <a:p>
            <a:pPr>
              <a:defRPr/>
            </a:pPr>
            <a:fld id="{66D73004-CF1A-4215-9608-B62CF2852322}" type="datetimeFigureOut">
              <a:rPr lang="ru-RU"/>
              <a:pPr>
                <a:defRPr/>
              </a:pPr>
              <a:t>28.03.2019</a:t>
            </a:fld>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B3D75B63-20AC-44FB-86D6-1B0A4A4ACA5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ln/>
        </p:spPr>
        <p:txBody>
          <a:bodyPr/>
          <a:lstStyle>
            <a:lvl1pPr>
              <a:defRPr/>
            </a:lvl1pPr>
          </a:lstStyle>
          <a:p>
            <a:pPr>
              <a:defRPr/>
            </a:pPr>
            <a:fld id="{3CF59009-1E6F-4CE1-9085-488E361105FD}" type="datetimeFigureOut">
              <a:rPr lang="ru-RU"/>
              <a:pPr>
                <a:defRPr/>
              </a:pPr>
              <a:t>28.03.2019</a:t>
            </a:fld>
            <a:endParaRPr lang="ru-RU"/>
          </a:p>
        </p:txBody>
      </p:sp>
      <p:sp>
        <p:nvSpPr>
          <p:cNvPr id="8" name="Нижний колонтитул 4"/>
          <p:cNvSpPr>
            <a:spLocks noGrp="1"/>
          </p:cNvSpPr>
          <p:nvPr>
            <p:ph type="ftr" sz="quarter" idx="11"/>
          </p:nvPr>
        </p:nvSpPr>
        <p:spPr>
          <a:ln/>
        </p:spPr>
        <p:txBody>
          <a:bodyPr/>
          <a:lstStyle>
            <a:lvl1pPr>
              <a:defRPr/>
            </a:lvl1pPr>
          </a:lstStyle>
          <a:p>
            <a:pPr>
              <a:defRPr/>
            </a:pPr>
            <a:endParaRPr lang="ru-RU"/>
          </a:p>
        </p:txBody>
      </p:sp>
      <p:sp>
        <p:nvSpPr>
          <p:cNvPr id="9" name="Номер слайда 5"/>
          <p:cNvSpPr>
            <a:spLocks noGrp="1"/>
          </p:cNvSpPr>
          <p:nvPr>
            <p:ph type="sldNum" sz="quarter" idx="12"/>
          </p:nvPr>
        </p:nvSpPr>
        <p:spPr>
          <a:ln/>
        </p:spPr>
        <p:txBody>
          <a:bodyPr/>
          <a:lstStyle>
            <a:lvl1pPr>
              <a:defRPr/>
            </a:lvl1pPr>
          </a:lstStyle>
          <a:p>
            <a:pPr>
              <a:defRPr/>
            </a:pPr>
            <a:fld id="{3BB80E05-DBE5-493A-89A8-6D155BBE317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a:ln/>
        </p:spPr>
        <p:txBody>
          <a:bodyPr/>
          <a:lstStyle>
            <a:lvl1pPr>
              <a:defRPr/>
            </a:lvl1pPr>
          </a:lstStyle>
          <a:p>
            <a:pPr>
              <a:defRPr/>
            </a:pPr>
            <a:fld id="{63469AB4-8574-4D2D-99FB-7C6FCAC29DB1}" type="datetimeFigureOut">
              <a:rPr lang="ru-RU"/>
              <a:pPr>
                <a:defRPr/>
              </a:pPr>
              <a:t>28.03.2019</a:t>
            </a:fld>
            <a:endParaRPr lang="ru-RU"/>
          </a:p>
        </p:txBody>
      </p:sp>
      <p:sp>
        <p:nvSpPr>
          <p:cNvPr id="4" name="Нижний колонтитул 4"/>
          <p:cNvSpPr>
            <a:spLocks noGrp="1"/>
          </p:cNvSpPr>
          <p:nvPr>
            <p:ph type="ftr" sz="quarter" idx="11"/>
          </p:nvPr>
        </p:nvSpPr>
        <p:spPr>
          <a:ln/>
        </p:spPr>
        <p:txBody>
          <a:bodyPr/>
          <a:lstStyle>
            <a:lvl1pPr>
              <a:defRPr/>
            </a:lvl1pPr>
          </a:lstStyle>
          <a:p>
            <a:pPr>
              <a:defRPr/>
            </a:pPr>
            <a:endParaRPr lang="ru-RU"/>
          </a:p>
        </p:txBody>
      </p:sp>
      <p:sp>
        <p:nvSpPr>
          <p:cNvPr id="5" name="Номер слайда 5"/>
          <p:cNvSpPr>
            <a:spLocks noGrp="1"/>
          </p:cNvSpPr>
          <p:nvPr>
            <p:ph type="sldNum" sz="quarter" idx="12"/>
          </p:nvPr>
        </p:nvSpPr>
        <p:spPr>
          <a:ln/>
        </p:spPr>
        <p:txBody>
          <a:bodyPr/>
          <a:lstStyle>
            <a:lvl1pPr>
              <a:defRPr/>
            </a:lvl1pPr>
          </a:lstStyle>
          <a:p>
            <a:pPr>
              <a:defRPr/>
            </a:pPr>
            <a:fld id="{A30E5890-9987-4ABE-ACF7-EBE8B19AB90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ln/>
        </p:spPr>
        <p:txBody>
          <a:bodyPr/>
          <a:lstStyle>
            <a:lvl1pPr>
              <a:defRPr/>
            </a:lvl1pPr>
          </a:lstStyle>
          <a:p>
            <a:pPr>
              <a:defRPr/>
            </a:pPr>
            <a:fld id="{21DB4269-AB07-4541-8C81-9830770A07F7}" type="datetimeFigureOut">
              <a:rPr lang="ru-RU"/>
              <a:pPr>
                <a:defRPr/>
              </a:pPr>
              <a:t>28.03.2019</a:t>
            </a:fld>
            <a:endParaRPr lang="ru-RU"/>
          </a:p>
        </p:txBody>
      </p:sp>
      <p:sp>
        <p:nvSpPr>
          <p:cNvPr id="3" name="Нижний колонтитул 4"/>
          <p:cNvSpPr>
            <a:spLocks noGrp="1"/>
          </p:cNvSpPr>
          <p:nvPr>
            <p:ph type="ftr" sz="quarter" idx="11"/>
          </p:nvPr>
        </p:nvSpPr>
        <p:spPr>
          <a:ln/>
        </p:spPr>
        <p:txBody>
          <a:bodyPr/>
          <a:lstStyle>
            <a:lvl1pPr>
              <a:defRPr/>
            </a:lvl1pPr>
          </a:lstStyle>
          <a:p>
            <a:pPr>
              <a:defRPr/>
            </a:pPr>
            <a:endParaRPr lang="ru-RU"/>
          </a:p>
        </p:txBody>
      </p:sp>
      <p:sp>
        <p:nvSpPr>
          <p:cNvPr id="4" name="Номер слайда 5"/>
          <p:cNvSpPr>
            <a:spLocks noGrp="1"/>
          </p:cNvSpPr>
          <p:nvPr>
            <p:ph type="sldNum" sz="quarter" idx="12"/>
          </p:nvPr>
        </p:nvSpPr>
        <p:spPr>
          <a:ln/>
        </p:spPr>
        <p:txBody>
          <a:bodyPr/>
          <a:lstStyle>
            <a:lvl1pPr>
              <a:defRPr/>
            </a:lvl1pPr>
          </a:lstStyle>
          <a:p>
            <a:pPr>
              <a:defRPr/>
            </a:pPr>
            <a:fld id="{EC39925A-8597-4022-8A46-8E0BA916841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fld id="{B33A1436-42B1-4FDA-8F65-8DFC9612ED35}" type="datetimeFigureOut">
              <a:rPr lang="ru-RU"/>
              <a:pPr>
                <a:defRPr/>
              </a:pPr>
              <a:t>28.03.2019</a:t>
            </a:fld>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1067138D-FBA2-4751-9541-19973445360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a:ln/>
        </p:spPr>
        <p:txBody>
          <a:bodyPr/>
          <a:lstStyle>
            <a:lvl1pPr>
              <a:defRPr/>
            </a:lvl1pPr>
          </a:lstStyle>
          <a:p>
            <a:pPr>
              <a:defRPr/>
            </a:pPr>
            <a:fld id="{E7B7C284-BC0D-4BB3-89D3-8DA5593C2ECA}" type="datetimeFigureOut">
              <a:rPr lang="ru-RU"/>
              <a:pPr>
                <a:defRPr/>
              </a:pPr>
              <a:t>28.03.2019</a:t>
            </a:fld>
            <a:endParaRPr lang="ru-RU"/>
          </a:p>
        </p:txBody>
      </p:sp>
      <p:sp>
        <p:nvSpPr>
          <p:cNvPr id="6" name="Нижний колонтитул 4"/>
          <p:cNvSpPr>
            <a:spLocks noGrp="1"/>
          </p:cNvSpPr>
          <p:nvPr>
            <p:ph type="ftr" sz="quarter" idx="11"/>
          </p:nvPr>
        </p:nvSpPr>
        <p:spPr>
          <a:ln/>
        </p:spPr>
        <p:txBody>
          <a:bodyPr/>
          <a:lstStyle>
            <a:lvl1pPr>
              <a:defRPr/>
            </a:lvl1pPr>
          </a:lstStyle>
          <a:p>
            <a:pPr>
              <a:defRPr/>
            </a:pPr>
            <a:endParaRPr lang="ru-RU"/>
          </a:p>
        </p:txBody>
      </p:sp>
      <p:sp>
        <p:nvSpPr>
          <p:cNvPr id="7" name="Номер слайда 5"/>
          <p:cNvSpPr>
            <a:spLocks noGrp="1"/>
          </p:cNvSpPr>
          <p:nvPr>
            <p:ph type="sldNum" sz="quarter" idx="12"/>
          </p:nvPr>
        </p:nvSpPr>
        <p:spPr>
          <a:ln/>
        </p:spPr>
        <p:txBody>
          <a:bodyPr/>
          <a:lstStyle>
            <a:lvl1pPr>
              <a:defRPr/>
            </a:lvl1pPr>
          </a:lstStyle>
          <a:p>
            <a:pPr>
              <a:defRPr/>
            </a:pPr>
            <a:fld id="{06D47967-D94B-48FE-B3BA-1ECF4F368B4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mConfetti">
          <a:fgClr>
            <a:schemeClr val="accent2">
              <a:lumMod val="5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81038" y="369888"/>
            <a:ext cx="8543925" cy="1320800"/>
          </a:xfrm>
          <a:prstGeom prst="rect">
            <a:avLst/>
          </a:prstGeom>
          <a:noFill/>
          <a:ln w="9525">
            <a:noFill/>
            <a:miter lim="800000"/>
            <a:headEnd/>
            <a:tailEnd/>
          </a:ln>
        </p:spPr>
        <p:txBody>
          <a:bodyPr vert="horz" wrap="square" lIns="80466" tIns="40233" rIns="80466" bIns="40233"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681038" y="1822450"/>
            <a:ext cx="8543925" cy="4357688"/>
          </a:xfrm>
          <a:prstGeom prst="rect">
            <a:avLst/>
          </a:prstGeom>
          <a:noFill/>
          <a:ln w="9525">
            <a:noFill/>
            <a:miter lim="800000"/>
            <a:headEnd/>
            <a:tailEnd/>
          </a:ln>
        </p:spPr>
        <p:txBody>
          <a:bodyPr vert="horz" wrap="square" lIns="80466" tIns="40233" rIns="80466" bIns="40233"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bwMode="auto">
          <a:xfrm>
            <a:off x="681038" y="6357938"/>
            <a:ext cx="2230437" cy="369887"/>
          </a:xfrm>
          <a:prstGeom prst="rect">
            <a:avLst/>
          </a:prstGeom>
          <a:noFill/>
          <a:ln w="9525">
            <a:noFill/>
            <a:miter lim="800000"/>
            <a:headEnd/>
            <a:tailEnd/>
          </a:ln>
        </p:spPr>
        <p:txBody>
          <a:bodyPr vert="horz" wrap="square" lIns="80466" tIns="40233" rIns="80466" bIns="40233" numCol="1" anchor="ctr" anchorCtr="0" compatLnSpc="1">
            <a:prstTxWarp prst="textNoShape">
              <a:avLst/>
            </a:prstTxWarp>
          </a:bodyPr>
          <a:lstStyle>
            <a:lvl1pPr>
              <a:defRPr sz="1000">
                <a:solidFill>
                  <a:srgbClr val="898989"/>
                </a:solidFill>
                <a:latin typeface="Calibri" pitchFamily="34" charset="0"/>
              </a:defRPr>
            </a:lvl1pPr>
          </a:lstStyle>
          <a:p>
            <a:pPr>
              <a:defRPr/>
            </a:pPr>
            <a:fld id="{EFDA9F7B-8BFB-4B65-88BC-B3BF3EAD0E44}" type="datetimeFigureOut">
              <a:rPr lang="ru-RU"/>
              <a:pPr>
                <a:defRPr/>
              </a:pPr>
              <a:t>28.03.2019</a:t>
            </a:fld>
            <a:endParaRPr lang="ru-RU"/>
          </a:p>
        </p:txBody>
      </p:sp>
      <p:sp>
        <p:nvSpPr>
          <p:cNvPr id="5" name="Нижний колонтитул 4"/>
          <p:cNvSpPr>
            <a:spLocks noGrp="1"/>
          </p:cNvSpPr>
          <p:nvPr>
            <p:ph type="ftr" sz="quarter" idx="3"/>
          </p:nvPr>
        </p:nvSpPr>
        <p:spPr bwMode="auto">
          <a:xfrm>
            <a:off x="3279775" y="6357938"/>
            <a:ext cx="3346450" cy="369887"/>
          </a:xfrm>
          <a:prstGeom prst="rect">
            <a:avLst/>
          </a:prstGeom>
          <a:noFill/>
          <a:ln w="9525">
            <a:noFill/>
            <a:miter lim="800000"/>
            <a:headEnd/>
            <a:tailEnd/>
          </a:ln>
        </p:spPr>
        <p:txBody>
          <a:bodyPr vert="horz" wrap="square" lIns="80466" tIns="40233" rIns="80466" bIns="40233" numCol="1" anchor="ctr" anchorCtr="0" compatLnSpc="1">
            <a:prstTxWarp prst="textNoShape">
              <a:avLst/>
            </a:prstTxWarp>
          </a:bodyPr>
          <a:lstStyle>
            <a:lvl1pPr algn="ctr">
              <a:defRPr sz="1000">
                <a:solidFill>
                  <a:srgbClr val="898989"/>
                </a:solidFill>
                <a:latin typeface="Calibri" pitchFamily="34" charset="0"/>
              </a:defRPr>
            </a:lvl1pPr>
          </a:lstStyle>
          <a:p>
            <a:pPr>
              <a:defRPr/>
            </a:pPr>
            <a:endParaRPr lang="ru-RU"/>
          </a:p>
        </p:txBody>
      </p:sp>
      <p:sp>
        <p:nvSpPr>
          <p:cNvPr id="6" name="Номер слайда 5"/>
          <p:cNvSpPr>
            <a:spLocks noGrp="1"/>
          </p:cNvSpPr>
          <p:nvPr>
            <p:ph type="sldNum" sz="quarter" idx="4"/>
          </p:nvPr>
        </p:nvSpPr>
        <p:spPr bwMode="auto">
          <a:xfrm>
            <a:off x="6994525" y="6357938"/>
            <a:ext cx="2230438" cy="369887"/>
          </a:xfrm>
          <a:prstGeom prst="rect">
            <a:avLst/>
          </a:prstGeom>
          <a:noFill/>
          <a:ln w="9525">
            <a:noFill/>
            <a:miter lim="800000"/>
            <a:headEnd/>
            <a:tailEnd/>
          </a:ln>
        </p:spPr>
        <p:txBody>
          <a:bodyPr vert="horz" wrap="square" lIns="80466" tIns="40233" rIns="80466" bIns="40233" numCol="1" anchor="ctr" anchorCtr="0" compatLnSpc="1">
            <a:prstTxWarp prst="textNoShape">
              <a:avLst/>
            </a:prstTxWarp>
          </a:bodyPr>
          <a:lstStyle>
            <a:lvl1pPr algn="r">
              <a:defRPr sz="1000">
                <a:solidFill>
                  <a:srgbClr val="898989"/>
                </a:solidFill>
                <a:latin typeface="Calibri" pitchFamily="34" charset="0"/>
              </a:defRPr>
            </a:lvl1pPr>
          </a:lstStyle>
          <a:p>
            <a:pPr>
              <a:defRPr/>
            </a:pPr>
            <a:fld id="{194A9A3C-EB92-41DE-B84C-2B96A6314C2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defTabSz="804863" rtl="0" eaLnBrk="0" fontAlgn="base" hangingPunct="0">
        <a:lnSpc>
          <a:spcPct val="90000"/>
        </a:lnSpc>
        <a:spcBef>
          <a:spcPct val="0"/>
        </a:spcBef>
        <a:spcAft>
          <a:spcPct val="0"/>
        </a:spcAft>
        <a:defRPr sz="3900" kern="1200">
          <a:solidFill>
            <a:schemeClr val="tx1"/>
          </a:solidFill>
          <a:latin typeface="+mj-lt"/>
          <a:ea typeface="+mj-ea"/>
          <a:cs typeface="+mj-cs"/>
        </a:defRPr>
      </a:lvl1pPr>
      <a:lvl2pPr algn="l" defTabSz="804863" rtl="0" eaLnBrk="0" fontAlgn="base" hangingPunct="0">
        <a:lnSpc>
          <a:spcPct val="90000"/>
        </a:lnSpc>
        <a:spcBef>
          <a:spcPct val="0"/>
        </a:spcBef>
        <a:spcAft>
          <a:spcPct val="0"/>
        </a:spcAft>
        <a:defRPr sz="3900">
          <a:solidFill>
            <a:schemeClr val="tx1"/>
          </a:solidFill>
          <a:latin typeface="Calibri Light" pitchFamily="34" charset="0"/>
        </a:defRPr>
      </a:lvl2pPr>
      <a:lvl3pPr algn="l" defTabSz="804863" rtl="0" eaLnBrk="0" fontAlgn="base" hangingPunct="0">
        <a:lnSpc>
          <a:spcPct val="90000"/>
        </a:lnSpc>
        <a:spcBef>
          <a:spcPct val="0"/>
        </a:spcBef>
        <a:spcAft>
          <a:spcPct val="0"/>
        </a:spcAft>
        <a:defRPr sz="3900">
          <a:solidFill>
            <a:schemeClr val="tx1"/>
          </a:solidFill>
          <a:latin typeface="Calibri Light" pitchFamily="34" charset="0"/>
        </a:defRPr>
      </a:lvl3pPr>
      <a:lvl4pPr algn="l" defTabSz="804863" rtl="0" eaLnBrk="0" fontAlgn="base" hangingPunct="0">
        <a:lnSpc>
          <a:spcPct val="90000"/>
        </a:lnSpc>
        <a:spcBef>
          <a:spcPct val="0"/>
        </a:spcBef>
        <a:spcAft>
          <a:spcPct val="0"/>
        </a:spcAft>
        <a:defRPr sz="3900">
          <a:solidFill>
            <a:schemeClr val="tx1"/>
          </a:solidFill>
          <a:latin typeface="Calibri Light" pitchFamily="34" charset="0"/>
        </a:defRPr>
      </a:lvl4pPr>
      <a:lvl5pPr algn="l" defTabSz="804863" rtl="0" eaLnBrk="0" fontAlgn="base" hangingPunct="0">
        <a:lnSpc>
          <a:spcPct val="90000"/>
        </a:lnSpc>
        <a:spcBef>
          <a:spcPct val="0"/>
        </a:spcBef>
        <a:spcAft>
          <a:spcPct val="0"/>
        </a:spcAft>
        <a:defRPr sz="39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00025" indent="-200025" algn="l" defTabSz="804863" rtl="0" eaLnBrk="0" fontAlgn="base" hangingPunct="0">
        <a:lnSpc>
          <a:spcPct val="90000"/>
        </a:lnSpc>
        <a:spcBef>
          <a:spcPts val="888"/>
        </a:spcBef>
        <a:spcAft>
          <a:spcPct val="0"/>
        </a:spcAft>
        <a:buFont typeface="Arial" charset="0"/>
        <a:buChar char="•"/>
        <a:defRPr sz="2400" kern="1200">
          <a:solidFill>
            <a:schemeClr val="tx1"/>
          </a:solidFill>
          <a:latin typeface="+mn-lt"/>
          <a:ea typeface="+mn-ea"/>
          <a:cs typeface="+mn-cs"/>
        </a:defRPr>
      </a:lvl1pPr>
      <a:lvl2pPr marL="604838" indent="-203200" algn="l" defTabSz="804863" rtl="0" eaLnBrk="0" fontAlgn="base" hangingPunct="0">
        <a:lnSpc>
          <a:spcPct val="90000"/>
        </a:lnSpc>
        <a:spcBef>
          <a:spcPts val="438"/>
        </a:spcBef>
        <a:spcAft>
          <a:spcPct val="0"/>
        </a:spcAft>
        <a:buFont typeface="Arial" charset="0"/>
        <a:buChar char="•"/>
        <a:defRPr sz="2000" kern="1200">
          <a:solidFill>
            <a:schemeClr val="tx1"/>
          </a:solidFill>
          <a:latin typeface="+mn-lt"/>
          <a:ea typeface="+mn-ea"/>
          <a:cs typeface="+mn-cs"/>
        </a:defRPr>
      </a:lvl2pPr>
      <a:lvl3pPr marL="1006475" indent="-201613" algn="l" defTabSz="804863" rtl="0" eaLnBrk="0" fontAlgn="base" hangingPunct="0">
        <a:lnSpc>
          <a:spcPct val="90000"/>
        </a:lnSpc>
        <a:spcBef>
          <a:spcPts val="438"/>
        </a:spcBef>
        <a:spcAft>
          <a:spcPct val="0"/>
        </a:spcAft>
        <a:buFont typeface="Arial" charset="0"/>
        <a:buChar char="•"/>
        <a:defRPr kern="1200">
          <a:solidFill>
            <a:schemeClr val="tx1"/>
          </a:solidFill>
          <a:latin typeface="+mn-lt"/>
          <a:ea typeface="+mn-ea"/>
          <a:cs typeface="+mn-cs"/>
        </a:defRPr>
      </a:lvl3pPr>
      <a:lvl4pPr marL="1406525" indent="-200025" algn="l" defTabSz="804863" rtl="0" eaLnBrk="0" fontAlgn="base" hangingPunct="0">
        <a:lnSpc>
          <a:spcPct val="90000"/>
        </a:lnSpc>
        <a:spcBef>
          <a:spcPts val="438"/>
        </a:spcBef>
        <a:spcAft>
          <a:spcPct val="0"/>
        </a:spcAft>
        <a:buFont typeface="Arial" charset="0"/>
        <a:buChar char="•"/>
        <a:defRPr sz="1600" kern="1200">
          <a:solidFill>
            <a:schemeClr val="tx1"/>
          </a:solidFill>
          <a:latin typeface="+mn-lt"/>
          <a:ea typeface="+mn-ea"/>
          <a:cs typeface="+mn-cs"/>
        </a:defRPr>
      </a:lvl4pPr>
      <a:lvl5pPr marL="1811338" indent="-201613" algn="l" defTabSz="804863" rtl="0" eaLnBrk="0" fontAlgn="base" hangingPunct="0">
        <a:lnSpc>
          <a:spcPct val="90000"/>
        </a:lnSpc>
        <a:spcBef>
          <a:spcPts val="438"/>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consultantplus://offline/ref=68F87B73D2CDF3B3D53024B4A44878D82333F97F71AAD76DEDE30D1BFB0E7022407E912EC574FCC982C8A7BE95CBF0EA55329189AF3736C2TEa5M" TargetMode="External"/><Relationship Id="rId2" Type="http://schemas.openxmlformats.org/officeDocument/2006/relationships/hyperlink" Target="consultantplus://offline/ref=68F87B73D2CDF3B3D53024B4A44878D82333F97F71AAD76DEDE30D1BFB0E7022407E912EC575FFCE8FC8A7BE95CBF0EA55329189AF3736C2TEa5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consultantplus://offline/ref=228D269B9E8371DF2C4DAB6150525C211171D7E212394FE4B3285EB04F7CD2660CB8776A7FDD4D4E92DF7B4D46A66FE462CFE760F07BED2CI853J" TargetMode="External"/><Relationship Id="rId2" Type="http://schemas.openxmlformats.org/officeDocument/2006/relationships/hyperlink" Target="consultantplus://offline/ref=228D269B9E8371DF2C4DAB6150525C211174D5E314394FE4B3285EB04F7CD2660CB8776A7FDD4D4E9DDF7B4D46A66FE462CFE760F07BED2CI853J" TargetMode="External"/><Relationship Id="rId1" Type="http://schemas.openxmlformats.org/officeDocument/2006/relationships/slideLayout" Target="../slideLayouts/slideLayout7.xml"/><Relationship Id="rId5" Type="http://schemas.openxmlformats.org/officeDocument/2006/relationships/hyperlink" Target="consultantplus://offline/ref=9D59DD070A4A13BBB3C49B40211D0C7D1E0AA6C0E2EDD7997D8FDCA4441C88A0D5D7F02BEC6615582DD5D8245D1CF44D19F75A4511B5D1F312M7M" TargetMode="External"/><Relationship Id="rId4" Type="http://schemas.openxmlformats.org/officeDocument/2006/relationships/hyperlink" Target="consultantplus://offline/ref=228D269B9E8371DF2C4DAB6150525C211171D7E212394FE4B3285EB04F7CD2660CB8776A7FDC4E499FDF7B4D46A66FE462CFE760F07BED2CI853J"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consultantplus://offline/ref=9D59DD070A4A13BBB3C49B40211D0C7D1E0FA4C1E4EDD7997D8FDCA4441C88A0D5D7F02BEC67175628D5D8245D1CF44D19F75A4511B5D1F312M7M" TargetMode="External"/><Relationship Id="rId2" Type="http://schemas.openxmlformats.org/officeDocument/2006/relationships/hyperlink" Target="consultantplus://offline/ref=9D59DD070A4A13BBB3C49B40211D0C7D1E0FA4C1E4EDD7997D8FDCA4441C88A0D5D7F02BEC66145125D5D8245D1CF44D19F75A4511B5D1F312M7M" TargetMode="External"/><Relationship Id="rId1" Type="http://schemas.openxmlformats.org/officeDocument/2006/relationships/slideLayout" Target="../slideLayouts/slideLayout7.xml"/><Relationship Id="rId4" Type="http://schemas.openxmlformats.org/officeDocument/2006/relationships/hyperlink" Target="consultantplus://offline/ref=9D59DD070A4A13BBB3C49B40211D0C7D1E0AA6C0E2EDD7997D8FDCA4441C88A0D5D7F02BEC6615582DD5D8245D1CF44D19F75A4511B5D1F312M7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consultantplus://offline/ref=AA722336C39236F48F21731405DFBE83A0B280F351FD2CB7786B8473031EA7B97CCD68E575F802E311B99C451E7902E57369807764F4E3FFL1WF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consultantplus://offline/ref=00E3AC541AC3B19B1168ABC8368B44EDE32CF2B70ECA77F09AE8F594684F39741D69777B77837FC1A61BF55BE3FCF595CA044E90917EDF5931oE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consultantplus://offline/ref=F6D4E10943986AD2D962F8472F346B11BC5A6BFA6D6A0BFA92EE0A8C16802D47FA9CC0CB877BF3ED930DBB15DC739C49CB114FD6014467C947FE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consultantplus://offline/ref=F6D4E10943986AD2D962F8472F346B11BC5A6BFA6D6A0BFA92EE0A8C16802D47FA9CC0CB877BF3EC960DBB15DC739C49CB114FD6014467C947FEH" TargetMode="External"/><Relationship Id="rId4" Type="http://schemas.openxmlformats.org/officeDocument/2006/relationships/hyperlink" Target="consultantplus://offline/ref=F6D4E10943986AD2D962F8472F346B11BC5A6BFA6D6A0BFA92EE0A8C16802D47FA9CC0CB877BF3EC950DBB15DC739C49CB114FD6014467C947FEH"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consultantplus://offline/ref=1598E02F31698A7D97FCB3CA901B281FE7D568824C3938EA6C4EA7A90F4008D1441B926D0C5421AAC06ECE9AC2B02D8C4ED8E42A76zCzDG" TargetMode="External"/><Relationship Id="rId2" Type="http://schemas.openxmlformats.org/officeDocument/2006/relationships/hyperlink" Target="consultantplus://offline/ref=1598E02F31698A7D97FCB3CA901B281FE7D568824D3938EA6C4EA7A90F4008D1441B92640F5D29FA9721CFC684E73E8E4FD8E62969C6F826z9z0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consultantplus://offline/ref=7511B70107F70DFEF1CE72ADB21E63F119DBB488A2CFEAF130DA5F33621ADC7328267C8FA01668692134EB6E33A3EA6F1FDF8626DF10BBM82B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consultantplus://offline/ref=C19BDBCD51EE84E810E6FF01994CE42D7509C2C6E425BB814AB3097AcBB7M" TargetMode="External"/><Relationship Id="rId2" Type="http://schemas.openxmlformats.org/officeDocument/2006/relationships/hyperlink" Target="consultantplus://offline/ref=C19BDBCD51EE84E810E6FF01994CE42D7604C5C7E778B18913BF0B7DB88FE176E42D4B61F6E1c9BC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1238250" y="1119188"/>
            <a:ext cx="7429500" cy="2393950"/>
          </a:xfrm>
        </p:spPr>
        <p:txBody>
          <a:bodyPr/>
          <a:lstStyle/>
          <a:p>
            <a:pPr eaLnBrk="1" hangingPunct="1"/>
            <a:r>
              <a:rPr lang="ru-RU" sz="4700" b="1" smtClean="0">
                <a:solidFill>
                  <a:srgbClr val="002060"/>
                </a:solidFill>
              </a:rPr>
              <a:t>Актуальные вопросы досрочного пенсионного обеспечения</a:t>
            </a:r>
          </a:p>
        </p:txBody>
      </p:sp>
      <p:sp>
        <p:nvSpPr>
          <p:cNvPr id="14338" name="Подзаголовок 2"/>
          <p:cNvSpPr>
            <a:spLocks noGrp="1"/>
          </p:cNvSpPr>
          <p:nvPr>
            <p:ph type="subTitle" idx="1"/>
          </p:nvPr>
        </p:nvSpPr>
        <p:spPr>
          <a:xfrm>
            <a:off x="1179513" y="5262563"/>
            <a:ext cx="7546975" cy="1108075"/>
          </a:xfrm>
        </p:spPr>
        <p:txBody>
          <a:bodyPr/>
          <a:lstStyle/>
          <a:p>
            <a:pPr eaLnBrk="1" hangingPunct="1"/>
            <a:r>
              <a:rPr lang="ru-RU" smtClean="0"/>
              <a:t>март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idx="4294967295"/>
          </p:nvPr>
        </p:nvSpPr>
        <p:spPr>
          <a:xfrm>
            <a:off x="217488" y="333375"/>
            <a:ext cx="9391650" cy="1690688"/>
          </a:xfrm>
        </p:spPr>
        <p:txBody>
          <a:bodyPr/>
          <a:lstStyle/>
          <a:p>
            <a:pPr algn="ctr" eaLnBrk="1" hangingPunct="1"/>
            <a:r>
              <a:rPr lang="ru-RU" sz="2000" smtClean="0">
                <a:latin typeface="Calibri" pitchFamily="34" charset="0"/>
              </a:rPr>
              <a:t>Таким образом правильно представить работника к назначению пенсии в связи с особыми условиями труда – это значит</a:t>
            </a:r>
            <a:r>
              <a:rPr lang="ru-RU" sz="2000" b="1" smtClean="0">
                <a:solidFill>
                  <a:srgbClr val="CC3300"/>
                </a:solidFill>
                <a:latin typeface="Calibri" pitchFamily="34" charset="0"/>
              </a:rPr>
              <a:t> </a:t>
            </a:r>
            <a:r>
              <a:rPr lang="ru-RU" sz="2000" b="1" smtClean="0">
                <a:solidFill>
                  <a:srgbClr val="009999"/>
                </a:solidFill>
                <a:latin typeface="Calibri" pitchFamily="34" charset="0"/>
              </a:rPr>
              <a:t>установить на основании соответствующих документов полное соответствие между фактически выполняемой или выполнявшейся работой конкретным работником и работой предусмотренной списками</a:t>
            </a:r>
            <a:r>
              <a:rPr lang="ru-RU" sz="2000" smtClean="0">
                <a:solidFill>
                  <a:srgbClr val="009999"/>
                </a:solidFill>
                <a:latin typeface="Calibri" pitchFamily="34" charset="0"/>
              </a:rPr>
              <a:t>.</a:t>
            </a:r>
            <a:br>
              <a:rPr lang="ru-RU" sz="2000" smtClean="0">
                <a:solidFill>
                  <a:srgbClr val="009999"/>
                </a:solidFill>
                <a:latin typeface="Calibri" pitchFamily="34" charset="0"/>
              </a:rPr>
            </a:br>
            <a:endParaRPr lang="ru-RU" sz="2000" smtClean="0">
              <a:solidFill>
                <a:srgbClr val="009999"/>
              </a:solidFill>
              <a:latin typeface="Calibri" pitchFamily="34" charset="0"/>
            </a:endParaRPr>
          </a:p>
        </p:txBody>
      </p:sp>
      <p:sp>
        <p:nvSpPr>
          <p:cNvPr id="28674" name="Объект 2"/>
          <p:cNvSpPr>
            <a:spLocks noGrp="1"/>
          </p:cNvSpPr>
          <p:nvPr>
            <p:ph idx="4294967295"/>
          </p:nvPr>
        </p:nvSpPr>
        <p:spPr>
          <a:xfrm>
            <a:off x="288925" y="2286000"/>
            <a:ext cx="9363075" cy="4143375"/>
          </a:xfrm>
        </p:spPr>
        <p:txBody>
          <a:bodyPr/>
          <a:lstStyle/>
          <a:p>
            <a:pPr marL="0" indent="0" algn="ctr">
              <a:lnSpc>
                <a:spcPct val="80000"/>
              </a:lnSpc>
              <a:buFont typeface="Arial" charset="0"/>
              <a:buNone/>
            </a:pPr>
            <a:endParaRPr lang="ru-RU" sz="2000" b="1" smtClean="0">
              <a:solidFill>
                <a:schemeClr val="hlink"/>
              </a:solidFill>
            </a:endParaRPr>
          </a:p>
          <a:p>
            <a:pPr marL="0" indent="0" algn="ctr">
              <a:lnSpc>
                <a:spcPct val="80000"/>
              </a:lnSpc>
              <a:buFont typeface="Arial" charset="0"/>
              <a:buNone/>
            </a:pPr>
            <a:r>
              <a:rPr lang="ru-RU" sz="2000" b="1" smtClean="0"/>
              <a:t>В первую очередь необходимо</a:t>
            </a:r>
            <a:r>
              <a:rPr lang="ru-RU" sz="2000" b="1" smtClean="0">
                <a:solidFill>
                  <a:schemeClr val="hlink"/>
                </a:solidFill>
              </a:rPr>
              <a:t> </a:t>
            </a:r>
            <a:r>
              <a:rPr lang="ru-RU" sz="2000" b="1" smtClean="0">
                <a:solidFill>
                  <a:srgbClr val="009999"/>
                </a:solidFill>
              </a:rPr>
              <a:t>определить вид производства,</a:t>
            </a:r>
            <a:r>
              <a:rPr lang="ru-RU" sz="2000" b="1" smtClean="0">
                <a:solidFill>
                  <a:schemeClr val="hlink"/>
                </a:solidFill>
              </a:rPr>
              <a:t> </a:t>
            </a:r>
            <a:r>
              <a:rPr lang="ru-RU" sz="2000" b="1" smtClean="0"/>
              <a:t>в котором он занят, и тем самым решить, каким разделом и подразделом </a:t>
            </a:r>
            <a:r>
              <a:rPr lang="ru-RU" sz="2000" b="1" smtClean="0">
                <a:hlinkClick r:id="rId2"/>
              </a:rPr>
              <a:t>списков N 1</a:t>
            </a:r>
            <a:r>
              <a:rPr lang="ru-RU" sz="2000" b="1" smtClean="0"/>
              <a:t> или </a:t>
            </a:r>
            <a:r>
              <a:rPr lang="ru-RU" sz="2000" b="1" smtClean="0">
                <a:hlinkClick r:id="rId3"/>
              </a:rPr>
              <a:t>N 2</a:t>
            </a:r>
            <a:r>
              <a:rPr lang="ru-RU" sz="2000" b="1" smtClean="0"/>
              <a:t>, малым спискам необходимо руководствоваться в данном случае.</a:t>
            </a:r>
          </a:p>
          <a:p>
            <a:pPr marL="0" indent="0" algn="ctr">
              <a:lnSpc>
                <a:spcPct val="80000"/>
              </a:lnSpc>
              <a:buFont typeface="Arial" charset="0"/>
              <a:buNone/>
            </a:pPr>
            <a:r>
              <a:rPr lang="ru-RU" sz="2000" b="1" smtClean="0">
                <a:solidFill>
                  <a:schemeClr val="hlink"/>
                </a:solidFill>
              </a:rPr>
              <a:t> </a:t>
            </a:r>
            <a:r>
              <a:rPr lang="ru-RU" sz="2000" b="1" smtClean="0"/>
              <a:t>Затем следует</a:t>
            </a:r>
            <a:r>
              <a:rPr lang="ru-RU" sz="2000" b="1" smtClean="0">
                <a:solidFill>
                  <a:schemeClr val="hlink"/>
                </a:solidFill>
              </a:rPr>
              <a:t> </a:t>
            </a:r>
            <a:r>
              <a:rPr lang="ru-RU" sz="2000" b="1" smtClean="0"/>
              <a:t>установить,</a:t>
            </a:r>
            <a:r>
              <a:rPr lang="ru-RU" sz="2000" b="1" smtClean="0">
                <a:solidFill>
                  <a:schemeClr val="hlink"/>
                </a:solidFill>
              </a:rPr>
              <a:t> </a:t>
            </a:r>
            <a:r>
              <a:rPr lang="ru-RU" sz="2000" b="1" smtClean="0"/>
              <a:t>какие данные требуются для подтверждения права ЗЛ на льготную пенсию</a:t>
            </a:r>
            <a:r>
              <a:rPr lang="ru-RU" sz="2000" b="1" smtClean="0">
                <a:solidFill>
                  <a:schemeClr val="hlink"/>
                </a:solidFill>
              </a:rPr>
              <a:t> </a:t>
            </a:r>
            <a:r>
              <a:rPr lang="ru-RU" sz="2000" smtClean="0">
                <a:solidFill>
                  <a:srgbClr val="009999"/>
                </a:solidFill>
              </a:rPr>
              <a:t>по структуре производства, характеру выполняемой работы, условиям труда, и подтвердить эти данные документами.</a:t>
            </a:r>
            <a:br>
              <a:rPr lang="ru-RU" sz="2000" smtClean="0">
                <a:solidFill>
                  <a:srgbClr val="009999"/>
                </a:solidFill>
              </a:rPr>
            </a:br>
            <a:r>
              <a:rPr lang="ru-RU" sz="1400" smtClean="0">
                <a:solidFill>
                  <a:srgbClr val="009999"/>
                </a:solidFill>
              </a:rPr>
              <a:t>.</a:t>
            </a:r>
          </a:p>
          <a:p>
            <a:pPr marL="0" indent="0" algn="ctr">
              <a:lnSpc>
                <a:spcPct val="80000"/>
              </a:lnSpc>
              <a:buFont typeface="Arial" charset="0"/>
              <a:buNone/>
            </a:pPr>
            <a:endParaRPr lang="ru-RU" sz="2000" smtClean="0">
              <a:solidFill>
                <a:srgbClr val="00999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idx="4294967295"/>
          </p:nvPr>
        </p:nvSpPr>
        <p:spPr>
          <a:xfrm>
            <a:off x="127000" y="322263"/>
            <a:ext cx="9420225" cy="3905250"/>
          </a:xfrm>
        </p:spPr>
        <p:txBody>
          <a:bodyPr/>
          <a:lstStyle/>
          <a:p>
            <a:pPr algn="ctr" eaLnBrk="1" hangingPunct="1"/>
            <a:r>
              <a:rPr lang="ru-RU" sz="1800" b="1" smtClean="0"/>
              <a:t/>
            </a:r>
            <a:br>
              <a:rPr lang="ru-RU" sz="1800" b="1" smtClean="0"/>
            </a:br>
            <a:r>
              <a:rPr lang="ru-RU" sz="1800" b="1" smtClean="0"/>
              <a:t>В 1979 году </a:t>
            </a:r>
            <a:r>
              <a:rPr lang="ru-RU" sz="1800" smtClean="0"/>
              <a:t> </a:t>
            </a:r>
            <a:r>
              <a:rPr lang="ru-RU" sz="2000" b="1" smtClean="0"/>
              <a:t>Министерство социального обеспечения РСФСР  </a:t>
            </a:r>
            <a:br>
              <a:rPr lang="ru-RU" sz="2000" b="1" smtClean="0"/>
            </a:br>
            <a:r>
              <a:rPr lang="ru-RU" sz="2000" b="1" smtClean="0"/>
              <a:t>направило  для сведения и руководства</a:t>
            </a:r>
            <a:br>
              <a:rPr lang="ru-RU" sz="2000" b="1" smtClean="0"/>
            </a:br>
            <a:r>
              <a:rPr lang="ru-RU" sz="2000" b="1" smtClean="0">
                <a:hlinkClick r:id="rId2"/>
              </a:rPr>
              <a:t>Методические рекомендации</a:t>
            </a:r>
            <a:r>
              <a:rPr lang="ru-RU" sz="2000" b="1" smtClean="0"/>
              <a:t> </a:t>
            </a:r>
            <a:r>
              <a:rPr lang="ru-RU" sz="2000" b="1" smtClean="0">
                <a:solidFill>
                  <a:schemeClr val="hlink"/>
                </a:solidFill>
              </a:rPr>
              <a:t>по применению имеющихся на предприятиях и в организациях</a:t>
            </a:r>
            <a:r>
              <a:rPr lang="ru-RU" sz="2000" b="1" smtClean="0">
                <a:solidFill>
                  <a:srgbClr val="CC3300"/>
                </a:solidFill>
              </a:rPr>
              <a:t> </a:t>
            </a:r>
            <a:r>
              <a:rPr lang="ru-RU" sz="2000" b="1" smtClean="0">
                <a:solidFill>
                  <a:schemeClr val="hlink"/>
                </a:solidFill>
              </a:rPr>
              <a:t>документов для подтверждения права на льготное пенсионное обеспечение работников с особым характером работы и условиями труда</a:t>
            </a:r>
            <a:r>
              <a:rPr lang="ru-RU" sz="2000" b="1" smtClean="0"/>
              <a:t> </a:t>
            </a:r>
            <a:r>
              <a:rPr lang="ru-RU" sz="2000" b="1" smtClean="0">
                <a:solidFill>
                  <a:schemeClr val="hlink"/>
                </a:solidFill>
              </a:rPr>
              <a:t>в соответствии со </a:t>
            </a:r>
            <a:r>
              <a:rPr lang="ru-RU" sz="2000" b="1" smtClean="0">
                <a:solidFill>
                  <a:schemeClr val="hlink"/>
                </a:solidFill>
                <a:hlinkClick r:id="rId3"/>
              </a:rPr>
              <a:t>Списками N 1</a:t>
            </a:r>
            <a:r>
              <a:rPr lang="ru-RU" sz="2000" b="1" smtClean="0">
                <a:solidFill>
                  <a:schemeClr val="hlink"/>
                </a:solidFill>
              </a:rPr>
              <a:t> и </a:t>
            </a:r>
            <a:r>
              <a:rPr lang="ru-RU" sz="2000" b="1" smtClean="0">
                <a:solidFill>
                  <a:schemeClr val="hlink"/>
                </a:solidFill>
                <a:hlinkClick r:id="rId4"/>
              </a:rPr>
              <a:t>N 2</a:t>
            </a:r>
            <a:r>
              <a:rPr lang="ru-RU" sz="2000" b="1" smtClean="0">
                <a:solidFill>
                  <a:schemeClr val="hlink"/>
                </a:solidFill>
              </a:rPr>
              <a:t> производств, цехов, профессий и должностей, работа в которых дает право на государственную пенсию на льготных условиях и в льготных размерах,</a:t>
            </a:r>
            <a:r>
              <a:rPr lang="ru-RU" sz="2000" b="1" smtClean="0"/>
              <a:t> утвержденными Постановлением Совета Министров СССР от 22 августа 1956 г. N 1173, подготовленные Госкомтрудом СССР</a:t>
            </a:r>
            <a:r>
              <a:rPr lang="ru-RU" sz="1600" b="1" smtClean="0"/>
              <a:t> (письмо Госкомтруда СССР от 13 февраля 1979 г. N 370-МК).</a:t>
            </a:r>
            <a:br>
              <a:rPr lang="ru-RU" sz="1600" b="1" smtClean="0"/>
            </a:br>
            <a:r>
              <a:rPr lang="ru-RU" sz="1400" b="1" u="sng" smtClean="0"/>
              <a:t>(</a:t>
            </a:r>
            <a:r>
              <a:rPr lang="ru-RU" sz="1200" b="1" u="sng" smtClean="0"/>
              <a:t>ПИСЬМО от 22 марта 1979 г. N 1-52-И О ПОДТВЕРЖДЕНИИ ПРАВА НА ЛЬГОТНОЕ ПЕНСИОННОЕ ОБЕСПЕЧЕНИЕ от 22 марта 1979 г. № 1-52-И)</a:t>
            </a:r>
            <a:r>
              <a:rPr lang="ru-RU" smtClean="0"/>
              <a:t> </a:t>
            </a:r>
          </a:p>
        </p:txBody>
      </p:sp>
      <p:sp>
        <p:nvSpPr>
          <p:cNvPr id="29698" name="Объект 2"/>
          <p:cNvSpPr>
            <a:spLocks noGrp="1"/>
          </p:cNvSpPr>
          <p:nvPr>
            <p:ph idx="4294967295"/>
          </p:nvPr>
        </p:nvSpPr>
        <p:spPr>
          <a:xfrm>
            <a:off x="258763" y="4643438"/>
            <a:ext cx="9458325" cy="1965325"/>
          </a:xfrm>
        </p:spPr>
        <p:txBody>
          <a:bodyPr/>
          <a:lstStyle/>
          <a:p>
            <a:pPr marL="0" indent="0" algn="ctr">
              <a:buFont typeface="Arial" charset="0"/>
              <a:buNone/>
            </a:pPr>
            <a:r>
              <a:rPr lang="ru-RU" smtClean="0"/>
              <a:t> </a:t>
            </a:r>
            <a:r>
              <a:rPr lang="ru-RU" sz="2000" b="1" i="1" smtClean="0"/>
              <a:t>Рекомендации позволяют определить,</a:t>
            </a:r>
            <a:r>
              <a:rPr lang="ru-RU" sz="2000" b="1" i="1" smtClean="0">
                <a:solidFill>
                  <a:srgbClr val="009999"/>
                </a:solidFill>
              </a:rPr>
              <a:t> </a:t>
            </a:r>
            <a:r>
              <a:rPr lang="ru-RU" sz="2000" i="1" smtClean="0">
                <a:solidFill>
                  <a:srgbClr val="009999"/>
                </a:solidFill>
              </a:rPr>
              <a:t>какие документы, имеющиеся на предприятиях и в организациях, могут быть использованы </a:t>
            </a:r>
            <a:r>
              <a:rPr lang="ru-RU" sz="2000" i="1" smtClean="0"/>
              <a:t>при решении вопросов о льготном пенсионном обеспечении работников</a:t>
            </a:r>
          </a:p>
          <a:p>
            <a:pPr marL="0" indent="0" algn="ctr">
              <a:buFont typeface="Arial" charset="0"/>
              <a:buNone/>
            </a:pPr>
            <a:r>
              <a:rPr lang="ru-RU" sz="2000" b="1" i="1" smtClean="0">
                <a:solidFill>
                  <a:srgbClr val="009999"/>
                </a:solidFill>
                <a:latin typeface="Arial" charset="0"/>
              </a:rPr>
              <a:t> </a:t>
            </a:r>
            <a:r>
              <a:rPr lang="ru-RU" sz="1600" b="1" i="1" smtClean="0">
                <a:solidFill>
                  <a:schemeClr val="hlink"/>
                </a:solidFill>
                <a:latin typeface="Arial" charset="0"/>
              </a:rPr>
              <a:t>(</a:t>
            </a:r>
            <a:r>
              <a:rPr lang="ru-RU" sz="1600" b="1" i="1" smtClean="0">
                <a:solidFill>
                  <a:schemeClr val="hlink"/>
                </a:solidFill>
                <a:hlinkClick r:id="rId5"/>
              </a:rPr>
              <a:t>перечень</a:t>
            </a:r>
            <a:r>
              <a:rPr lang="ru-RU" sz="1600" b="1" i="1" smtClean="0">
                <a:solidFill>
                  <a:schemeClr val="hlink"/>
                </a:solidFill>
              </a:rPr>
              <a:t> документов, приведен в Приложении</a:t>
            </a:r>
            <a:r>
              <a:rPr lang="ru-RU" sz="1600" b="1" i="1" smtClean="0">
                <a:solidFill>
                  <a:schemeClr val="hlink"/>
                </a:solidFill>
                <a:latin typeface="Arial" charset="0"/>
              </a:rPr>
              <a:t>)</a:t>
            </a:r>
            <a:r>
              <a:rPr lang="ru-RU" sz="1600" b="1" i="1" smtClean="0">
                <a:solidFill>
                  <a:schemeClr val="hlink"/>
                </a:solidFill>
              </a:rPr>
              <a:t> .</a:t>
            </a:r>
          </a:p>
          <a:p>
            <a:pPr marL="0" indent="0"/>
            <a:endParaRPr lang="ru-RU" sz="1600" b="1" i="1" smtClean="0">
              <a:solidFill>
                <a:schemeClr val="hlin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idx="4294967295"/>
          </p:nvPr>
        </p:nvSpPr>
        <p:spPr>
          <a:xfrm>
            <a:off x="428625" y="190500"/>
            <a:ext cx="9288463" cy="966788"/>
          </a:xfrm>
        </p:spPr>
        <p:txBody>
          <a:bodyPr/>
          <a:lstStyle/>
          <a:p>
            <a:pPr algn="ctr" eaLnBrk="1" hangingPunct="1"/>
            <a:r>
              <a:rPr lang="ru-RU" sz="1800" b="1" smtClean="0">
                <a:solidFill>
                  <a:schemeClr val="hlink"/>
                </a:solidFill>
              </a:rPr>
              <a:t/>
            </a:r>
            <a:br>
              <a:rPr lang="ru-RU" sz="1800" b="1" smtClean="0">
                <a:solidFill>
                  <a:schemeClr val="hlink"/>
                </a:solidFill>
              </a:rPr>
            </a:br>
            <a:r>
              <a:rPr lang="ru-RU" sz="1800" b="1" i="1" smtClean="0">
                <a:solidFill>
                  <a:srgbClr val="009999"/>
                </a:solidFill>
              </a:rPr>
              <a:t>Для удобства в работе эти документы условно сгруппированы </a:t>
            </a:r>
            <a:r>
              <a:rPr lang="ru-RU" sz="1800" b="1" i="1" u="sng" smtClean="0">
                <a:solidFill>
                  <a:schemeClr val="hlink"/>
                </a:solidFill>
              </a:rPr>
              <a:t>по шести факторам (признакам),</a:t>
            </a:r>
            <a:r>
              <a:rPr lang="ru-RU" sz="1800" b="1" i="1" smtClean="0">
                <a:solidFill>
                  <a:srgbClr val="009999"/>
                </a:solidFill>
              </a:rPr>
              <a:t> которые охватывают все случаи особого характера работ и условий труда, предусмотренных </a:t>
            </a:r>
            <a:r>
              <a:rPr lang="ru-RU" sz="1800" b="1" i="1" smtClean="0">
                <a:solidFill>
                  <a:srgbClr val="009999"/>
                </a:solidFill>
                <a:hlinkClick r:id="rId2"/>
              </a:rPr>
              <a:t>списками N 1</a:t>
            </a:r>
            <a:r>
              <a:rPr lang="ru-RU" sz="1800" b="1" i="1" smtClean="0">
                <a:solidFill>
                  <a:srgbClr val="009999"/>
                </a:solidFill>
              </a:rPr>
              <a:t> и </a:t>
            </a:r>
            <a:r>
              <a:rPr lang="ru-RU" sz="1800" b="1" i="1" smtClean="0">
                <a:solidFill>
                  <a:srgbClr val="009999"/>
                </a:solidFill>
                <a:hlinkClick r:id="rId3"/>
              </a:rPr>
              <a:t>N 2</a:t>
            </a:r>
            <a:r>
              <a:rPr lang="ru-RU" sz="1800" b="1" i="1" smtClean="0">
                <a:solidFill>
                  <a:srgbClr val="009999"/>
                </a:solidFill>
              </a:rPr>
              <a:t> как основание предоставления пенсионных льгот:</a:t>
            </a:r>
            <a:r>
              <a:rPr lang="ru-RU" sz="1800" b="1" i="1" smtClean="0">
                <a:solidFill>
                  <a:schemeClr val="hlink"/>
                </a:solidFill>
              </a:rPr>
              <a:t/>
            </a:r>
            <a:br>
              <a:rPr lang="ru-RU" sz="1800" b="1" i="1" smtClean="0">
                <a:solidFill>
                  <a:schemeClr val="hlink"/>
                </a:solidFill>
              </a:rPr>
            </a:br>
            <a:endParaRPr lang="ru-RU" sz="1800" b="1" i="1" smtClean="0">
              <a:solidFill>
                <a:schemeClr val="hlink"/>
              </a:solidFill>
            </a:endParaRPr>
          </a:p>
        </p:txBody>
      </p:sp>
      <p:sp>
        <p:nvSpPr>
          <p:cNvPr id="30722" name="Объект 2"/>
          <p:cNvSpPr>
            <a:spLocks noGrp="1"/>
          </p:cNvSpPr>
          <p:nvPr>
            <p:ph idx="4294967295"/>
          </p:nvPr>
        </p:nvSpPr>
        <p:spPr>
          <a:xfrm>
            <a:off x="276225" y="1298575"/>
            <a:ext cx="9394825" cy="5262563"/>
          </a:xfrm>
        </p:spPr>
        <p:txBody>
          <a:bodyPr/>
          <a:lstStyle/>
          <a:p>
            <a:pPr marL="0" indent="0">
              <a:defRPr/>
            </a:pPr>
            <a:r>
              <a:rPr lang="ru-RU" sz="1800" smtClean="0"/>
              <a:t>I. </a:t>
            </a:r>
            <a:r>
              <a:rPr lang="ru-RU" sz="1800" b="1" smtClean="0"/>
              <a:t>Работа в определенных структурных подразделениях. </a:t>
            </a:r>
          </a:p>
          <a:p>
            <a:pPr marL="0" indent="0">
              <a:defRPr/>
            </a:pPr>
            <a:r>
              <a:rPr lang="ru-RU" sz="1800" b="1" smtClean="0"/>
              <a:t>II. Занятость на горячих работах или на горячих участках работ.</a:t>
            </a:r>
          </a:p>
          <a:p>
            <a:pPr marL="0" indent="0">
              <a:defRPr/>
            </a:pPr>
            <a:r>
              <a:rPr lang="ru-RU" sz="1800" b="1" smtClean="0"/>
              <a:t>III. Занятость на подземных работах.</a:t>
            </a:r>
          </a:p>
          <a:p>
            <a:pPr marL="0" indent="0">
              <a:defRPr/>
            </a:pPr>
            <a:r>
              <a:rPr lang="ru-RU" sz="1800" b="1" smtClean="0"/>
              <a:t>IV. Выполнение работ определенным способом, с применением вредных материалов, в конкретных условиях или в определенной отрасли.</a:t>
            </a:r>
          </a:p>
          <a:p>
            <a:pPr marL="0" indent="0">
              <a:defRPr/>
            </a:pPr>
            <a:r>
              <a:rPr lang="ru-RU" sz="1800" b="1" smtClean="0"/>
              <a:t>V. Непосредственная занятость на определенных работах.</a:t>
            </a:r>
          </a:p>
          <a:p>
            <a:pPr marL="0" indent="0">
              <a:defRPr/>
            </a:pPr>
            <a:r>
              <a:rPr lang="ru-RU" sz="1800" b="1" smtClean="0"/>
              <a:t>VI. Занятость на ремонте, профилактике и обслуживании машин, механизмов, установок и различных видов оборудования.</a:t>
            </a:r>
          </a:p>
          <a:p>
            <a:pPr marL="0" indent="0">
              <a:buFont typeface="Arial" charset="0"/>
              <a:buNone/>
              <a:defRPr/>
            </a:pPr>
            <a:r>
              <a:rPr lang="ru-RU" sz="1800" b="1" i="1" smtClean="0">
                <a:solidFill>
                  <a:srgbClr val="009999"/>
                </a:solidFill>
              </a:rPr>
              <a:t>Перечни документов, содержащих необходимые данные для подтверждения права </a:t>
            </a:r>
            <a:r>
              <a:rPr lang="ru-RU" sz="1800" b="1" i="1" smtClean="0">
                <a:solidFill>
                  <a:srgbClr val="009999"/>
                </a:solidFill>
                <a:latin typeface="Arial" charset="0"/>
              </a:rPr>
              <a:t>ЗЛ</a:t>
            </a:r>
            <a:r>
              <a:rPr lang="ru-RU" sz="1800" b="1" i="1" smtClean="0">
                <a:solidFill>
                  <a:srgbClr val="009999"/>
                </a:solidFill>
              </a:rPr>
              <a:t> на льготное пенсионное обеспечение по каждому фактору, определены из практики работы органов социального обеспечения, а также в результате проведения исследований на ряде предприятий и организаций различных отраслей народного хозяйства.</a:t>
            </a:r>
          </a:p>
          <a:p>
            <a:pPr marL="0" indent="0">
              <a:buFont typeface="Arial" charset="0"/>
              <a:buNone/>
              <a:defRPr/>
            </a:pPr>
            <a:r>
              <a:rPr lang="ru-RU" sz="1800" b="1" smtClean="0"/>
              <a:t>Общий </a:t>
            </a:r>
            <a:r>
              <a:rPr lang="ru-RU" sz="1800" b="1" smtClean="0">
                <a:hlinkClick r:id="rId4"/>
              </a:rPr>
              <a:t>перечень</a:t>
            </a:r>
            <a:r>
              <a:rPr lang="ru-RU" sz="1800" b="1" smtClean="0">
                <a:effectLst>
                  <a:outerShdw blurRad="38100" dist="38100" dir="2700000" algn="tl">
                    <a:srgbClr val="FFFFFF"/>
                  </a:outerShdw>
                </a:effectLst>
              </a:rPr>
              <a:t> </a:t>
            </a:r>
            <a:r>
              <a:rPr lang="ru-RU" sz="1800" b="1" smtClean="0"/>
              <a:t>документов, приведенный в Приложении, </a:t>
            </a:r>
            <a:r>
              <a:rPr lang="ru-RU" sz="1800" b="1" smtClean="0">
                <a:solidFill>
                  <a:schemeClr val="hlink"/>
                </a:solidFill>
              </a:rPr>
              <a:t>не является исчерпывающим.</a:t>
            </a:r>
          </a:p>
          <a:p>
            <a:pPr marL="0" indent="0">
              <a:buFont typeface="Arial" charset="0"/>
              <a:buNone/>
              <a:defRPr/>
            </a:pPr>
            <a:r>
              <a:rPr lang="ru-RU" sz="2200" b="1" i="1" smtClean="0"/>
              <a:t>При рассмотрении вопросов льготного пенсионного обеспечения могут быть использованы и другие документы, содержащие требуемые сведения.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Номер слайда 3"/>
          <p:cNvSpPr txBox="1">
            <a:spLocks noGrp="1"/>
          </p:cNvSpPr>
          <p:nvPr/>
        </p:nvSpPr>
        <p:spPr bwMode="auto">
          <a:xfrm>
            <a:off x="7097713" y="6357938"/>
            <a:ext cx="2314575" cy="369887"/>
          </a:xfrm>
          <a:prstGeom prst="rect">
            <a:avLst/>
          </a:prstGeom>
          <a:noFill/>
          <a:ln w="9525">
            <a:noFill/>
            <a:miter lim="800000"/>
            <a:headEnd/>
            <a:tailEnd/>
          </a:ln>
        </p:spPr>
        <p:txBody>
          <a:bodyPr lIns="80466" tIns="40233" rIns="80466" bIns="40233" anchor="ctr"/>
          <a:lstStyle/>
          <a:p>
            <a:pPr algn="r" defTabSz="804863"/>
            <a:fld id="{4EB2D2E3-74DB-4AD4-9FDC-DB4C29CB5B5E}" type="slidenum">
              <a:rPr lang="ru-RU" sz="1000">
                <a:solidFill>
                  <a:srgbClr val="898989"/>
                </a:solidFill>
                <a:latin typeface="Calibri" pitchFamily="34" charset="0"/>
              </a:rPr>
              <a:pPr algn="r" defTabSz="804863"/>
              <a:t>13</a:t>
            </a:fld>
            <a:endParaRPr lang="ru-RU" sz="1000">
              <a:solidFill>
                <a:srgbClr val="898989"/>
              </a:solidFill>
              <a:latin typeface="Calibri" pitchFamily="34" charset="0"/>
            </a:endParaRPr>
          </a:p>
        </p:txBody>
      </p:sp>
      <p:sp>
        <p:nvSpPr>
          <p:cNvPr id="31746" name="Прямоугольник 4"/>
          <p:cNvSpPr>
            <a:spLocks noChangeArrowheads="1"/>
          </p:cNvSpPr>
          <p:nvPr/>
        </p:nvSpPr>
        <p:spPr bwMode="auto">
          <a:xfrm>
            <a:off x="474663" y="227013"/>
            <a:ext cx="8867775" cy="384175"/>
          </a:xfrm>
          <a:prstGeom prst="rect">
            <a:avLst/>
          </a:prstGeom>
          <a:solidFill>
            <a:srgbClr val="DAE9F6"/>
          </a:solidFill>
          <a:ln w="9525">
            <a:noFill/>
            <a:miter lim="800000"/>
            <a:headEnd/>
            <a:tailEnd/>
          </a:ln>
        </p:spPr>
        <p:txBody>
          <a:bodyPr lIns="80466" tIns="40233" rIns="80466" bIns="40233">
            <a:spAutoFit/>
          </a:bodyPr>
          <a:lstStyle/>
          <a:p>
            <a:pPr algn="ctr" defTabSz="804863"/>
            <a:r>
              <a:rPr lang="ru-RU" altLang="ru-RU" sz="2000" b="1" i="1">
                <a:latin typeface="Calibri" pitchFamily="34" charset="0"/>
              </a:rPr>
              <a:t>В качестве подтверждающих документов могут служить:</a:t>
            </a:r>
          </a:p>
        </p:txBody>
      </p:sp>
      <p:sp>
        <p:nvSpPr>
          <p:cNvPr id="31747" name="Прямоугольник 4"/>
          <p:cNvSpPr>
            <a:spLocks noChangeArrowheads="1"/>
          </p:cNvSpPr>
          <p:nvPr/>
        </p:nvSpPr>
        <p:spPr bwMode="auto">
          <a:xfrm>
            <a:off x="496888" y="917575"/>
            <a:ext cx="9023350" cy="5851525"/>
          </a:xfrm>
          <a:prstGeom prst="rect">
            <a:avLst/>
          </a:prstGeom>
          <a:noFill/>
          <a:ln w="9525">
            <a:noFill/>
            <a:miter lim="800000"/>
            <a:headEnd/>
            <a:tailEnd/>
          </a:ln>
        </p:spPr>
        <p:txBody>
          <a:bodyPr lIns="80466" tIns="40233" rIns="80466" bIns="40233">
            <a:spAutoFit/>
          </a:bodyPr>
          <a:lstStyle/>
          <a:p>
            <a:pPr defTabSz="804863">
              <a:buFontTx/>
              <a:buChar char="-"/>
            </a:pPr>
            <a:r>
              <a:rPr lang="ru-RU" altLang="ru-RU" sz="1400">
                <a:solidFill>
                  <a:schemeClr val="hlink"/>
                </a:solidFill>
                <a:latin typeface="Calibri" pitchFamily="34" charset="0"/>
              </a:rPr>
              <a:t> </a:t>
            </a:r>
            <a:r>
              <a:rPr lang="ru-RU" altLang="ru-RU"/>
              <a:t>приказы (распоряжения) о приеме или переводе на работу;</a:t>
            </a:r>
            <a:endParaRPr lang="ru-RU" altLang="ru-RU">
              <a:latin typeface="Calibri" pitchFamily="34" charset="0"/>
            </a:endParaRPr>
          </a:p>
          <a:p>
            <a:pPr defTabSz="804863">
              <a:buFontTx/>
              <a:buChar char="-"/>
            </a:pPr>
            <a:r>
              <a:rPr lang="ru-RU" altLang="ru-RU">
                <a:latin typeface="Calibri" pitchFamily="34" charset="0"/>
              </a:rPr>
              <a:t> приказы (распоряжения) о закреплении работника за определенным цехом (участком, отделением, работами);</a:t>
            </a:r>
          </a:p>
          <a:p>
            <a:pPr defTabSz="804863">
              <a:buFontTx/>
              <a:buChar char="-"/>
            </a:pPr>
            <a:r>
              <a:rPr lang="ru-RU" altLang="ru-RU">
                <a:latin typeface="Calibri" pitchFamily="34" charset="0"/>
              </a:rPr>
              <a:t> должностная (рабочая) инструкция;</a:t>
            </a:r>
          </a:p>
          <a:p>
            <a:pPr defTabSz="804863">
              <a:buFontTx/>
              <a:buChar char="-"/>
            </a:pPr>
            <a:r>
              <a:rPr lang="ru-RU" altLang="ru-RU">
                <a:latin typeface="Calibri" pitchFamily="34" charset="0"/>
              </a:rPr>
              <a:t> журнал учета личного состава цеха (лаборатории);</a:t>
            </a:r>
          </a:p>
          <a:p>
            <a:pPr defTabSz="804863">
              <a:buFontTx/>
              <a:buChar char="-"/>
            </a:pPr>
            <a:r>
              <a:rPr lang="ru-RU" altLang="ru-RU">
                <a:latin typeface="Calibri" pitchFamily="34" charset="0"/>
              </a:rPr>
              <a:t> журнал заданий;</a:t>
            </a:r>
          </a:p>
          <a:p>
            <a:pPr defTabSz="804863">
              <a:buFontTx/>
              <a:buChar char="-"/>
            </a:pPr>
            <a:r>
              <a:rPr lang="ru-RU" altLang="ru-RU">
                <a:latin typeface="Calibri" pitchFamily="34" charset="0"/>
              </a:rPr>
              <a:t> наряды  на выполняемую работу, нормированные задания;</a:t>
            </a:r>
          </a:p>
          <a:p>
            <a:pPr defTabSz="804863">
              <a:buFontTx/>
              <a:buChar char="-"/>
            </a:pPr>
            <a:r>
              <a:rPr lang="ru-RU" altLang="ru-RU">
                <a:latin typeface="Calibri" pitchFamily="34" charset="0"/>
              </a:rPr>
              <a:t> журнал учета отработанного времени;</a:t>
            </a:r>
          </a:p>
          <a:p>
            <a:pPr defTabSz="804863">
              <a:buFontTx/>
              <a:buChar char="-"/>
            </a:pPr>
            <a:r>
              <a:rPr lang="ru-RU" altLang="ru-RU">
                <a:latin typeface="Calibri" pitchFamily="34" charset="0"/>
              </a:rPr>
              <a:t> штатное расписание расстановка цеха;</a:t>
            </a:r>
          </a:p>
          <a:p>
            <a:pPr defTabSz="804863">
              <a:buFontTx/>
              <a:buChar char="-"/>
            </a:pPr>
            <a:r>
              <a:rPr lang="ru-RU" altLang="ru-RU">
                <a:latin typeface="Calibri" pitchFamily="34" charset="0"/>
              </a:rPr>
              <a:t> график проведения планово-предупредительного ремонта;</a:t>
            </a:r>
          </a:p>
          <a:p>
            <a:pPr defTabSz="804863">
              <a:buFontTx/>
              <a:buChar char="-"/>
            </a:pPr>
            <a:r>
              <a:rPr lang="ru-RU" altLang="ru-RU">
                <a:latin typeface="Calibri" pitchFamily="34" charset="0"/>
              </a:rPr>
              <a:t> приказ о признании участка работ горячим;</a:t>
            </a:r>
          </a:p>
          <a:p>
            <a:pPr defTabSz="804863">
              <a:buFontTx/>
              <a:buChar char="-"/>
            </a:pPr>
            <a:r>
              <a:rPr lang="ru-RU" altLang="ru-RU">
                <a:latin typeface="Calibri" pitchFamily="34" charset="0"/>
              </a:rPr>
              <a:t> списочный состав рабочих;</a:t>
            </a:r>
          </a:p>
          <a:p>
            <a:pPr defTabSz="804863">
              <a:buFontTx/>
              <a:buChar char="-"/>
            </a:pPr>
            <a:r>
              <a:rPr lang="ru-RU" altLang="ru-RU">
                <a:latin typeface="Calibri" pitchFamily="34" charset="0"/>
              </a:rPr>
              <a:t> технологические (маршрутные) карты, режимы, регламенты;</a:t>
            </a:r>
          </a:p>
          <a:p>
            <a:pPr defTabSz="804863">
              <a:buFontTx/>
              <a:buChar char="-"/>
            </a:pPr>
            <a:r>
              <a:rPr lang="ru-RU" altLang="ru-RU">
                <a:latin typeface="Calibri" pitchFamily="34" charset="0"/>
              </a:rPr>
              <a:t> паспортные данные на оборудование (технологический паспорт);</a:t>
            </a:r>
          </a:p>
          <a:p>
            <a:pPr defTabSz="804863">
              <a:buFontTx/>
              <a:buChar char="-"/>
            </a:pPr>
            <a:r>
              <a:rPr lang="ru-RU" altLang="ru-RU">
                <a:latin typeface="Calibri" pitchFamily="34" charset="0"/>
              </a:rPr>
              <a:t> инвентарный список основных средств (оборудовании);</a:t>
            </a:r>
          </a:p>
          <a:p>
            <a:pPr defTabSz="804863">
              <a:buFontTx/>
              <a:buChar char="-"/>
            </a:pPr>
            <a:r>
              <a:rPr lang="ru-RU" altLang="ru-RU">
                <a:latin typeface="Calibri" pitchFamily="34" charset="0"/>
              </a:rPr>
              <a:t> др. документы</a:t>
            </a:r>
          </a:p>
          <a:p>
            <a:pPr defTabSz="804863">
              <a:buFontTx/>
              <a:buChar char="-"/>
            </a:pPr>
            <a:endParaRPr lang="ru-RU" altLang="ru-RU" sz="1400">
              <a:solidFill>
                <a:schemeClr val="hlink"/>
              </a:solidFill>
              <a:latin typeface="Calibri" pitchFamily="34" charset="0"/>
            </a:endParaRPr>
          </a:p>
          <a:p>
            <a:pPr algn="ctr" defTabSz="804863"/>
            <a:r>
              <a:rPr lang="ru-RU" altLang="ru-RU" sz="1800" b="1" i="1">
                <a:latin typeface="Calibri" pitchFamily="34" charset="0"/>
              </a:rPr>
              <a:t>В качестве подтверждения </a:t>
            </a:r>
            <a:r>
              <a:rPr lang="ru-RU" altLang="ru-RU" sz="1800" b="1" i="1" u="sng">
                <a:latin typeface="Calibri" pitchFamily="34" charset="0"/>
              </a:rPr>
              <a:t>постоянной занятости  работника на работах, дающих право на пенсионные льготы</a:t>
            </a:r>
            <a:r>
              <a:rPr lang="ru-RU" altLang="ru-RU" sz="1800" b="1" i="1">
                <a:latin typeface="Calibri" pitchFamily="34" charset="0"/>
              </a:rPr>
              <a:t>,</a:t>
            </a:r>
            <a:r>
              <a:rPr lang="ru-RU" altLang="ru-RU" sz="1800" b="1" i="1">
                <a:solidFill>
                  <a:srgbClr val="009999"/>
                </a:solidFill>
                <a:latin typeface="Calibri" pitchFamily="34" charset="0"/>
              </a:rPr>
              <a:t> могут служить любые документы, имеющиеся на предприятии, при помощи которых можно подтвердить право конкретного работника на льготное пенсионное обеспечение.  </a:t>
            </a:r>
            <a:endParaRPr lang="ru-RU" altLang="ru-RU" sz="1800" i="1">
              <a:solidFill>
                <a:srgbClr val="009999"/>
              </a:solidFill>
              <a:latin typeface="Calibri" pitchFamily="34" charset="0"/>
            </a:endParaRPr>
          </a:p>
          <a:p>
            <a:pPr algn="ctr" defTabSz="804863">
              <a:buFontTx/>
              <a:buChar char="-"/>
            </a:pPr>
            <a:endParaRPr lang="ru-RU" altLang="ru-RU" sz="1800">
              <a:solidFill>
                <a:srgbClr val="009999"/>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idx="4294967295"/>
          </p:nvPr>
        </p:nvSpPr>
        <p:spPr>
          <a:xfrm>
            <a:off x="320675" y="992188"/>
            <a:ext cx="9296400" cy="1127125"/>
          </a:xfrm>
        </p:spPr>
        <p:txBody>
          <a:bodyPr/>
          <a:lstStyle/>
          <a:p>
            <a:pPr algn="ctr" eaLnBrk="1" hangingPunct="1"/>
            <a:r>
              <a:rPr lang="ru-RU" sz="2800" b="1" i="1" smtClean="0">
                <a:solidFill>
                  <a:schemeClr val="hlink"/>
                </a:solidFill>
              </a:rPr>
              <a:t> </a:t>
            </a:r>
            <a:r>
              <a:rPr lang="ru-RU" sz="2800" b="1" i="1" smtClean="0">
                <a:solidFill>
                  <a:srgbClr val="009999"/>
                </a:solidFill>
              </a:rPr>
              <a:t>- Можно ли подтвердить работу во вредных условиях труда при отсутствии трудового договора?</a:t>
            </a:r>
            <a:br>
              <a:rPr lang="ru-RU" sz="2800" b="1" i="1" smtClean="0">
                <a:solidFill>
                  <a:srgbClr val="009999"/>
                </a:solidFill>
              </a:rPr>
            </a:br>
            <a:endParaRPr lang="ru-RU" sz="2800" b="1" i="1" smtClean="0">
              <a:solidFill>
                <a:srgbClr val="009999"/>
              </a:solidFill>
            </a:endParaRPr>
          </a:p>
        </p:txBody>
      </p:sp>
      <p:sp>
        <p:nvSpPr>
          <p:cNvPr id="32770" name="Объект 2"/>
          <p:cNvSpPr>
            <a:spLocks noGrp="1"/>
          </p:cNvSpPr>
          <p:nvPr>
            <p:ph idx="4294967295"/>
          </p:nvPr>
        </p:nvSpPr>
        <p:spPr>
          <a:xfrm>
            <a:off x="319088" y="261938"/>
            <a:ext cx="9286875" cy="360362"/>
          </a:xfrm>
        </p:spPr>
        <p:txBody>
          <a:bodyPr/>
          <a:lstStyle/>
          <a:p>
            <a:pPr marL="0" indent="0" algn="ctr" eaLnBrk="1" hangingPunct="1">
              <a:lnSpc>
                <a:spcPct val="100000"/>
              </a:lnSpc>
              <a:spcBef>
                <a:spcPct val="0"/>
              </a:spcBef>
              <a:buFontTx/>
              <a:buNone/>
            </a:pPr>
            <a:r>
              <a:rPr lang="ru-RU" sz="2000" i="1" smtClean="0"/>
              <a:t>Федеральный закон от 28.12.2013 № 400-ФЗ «О страховых пенсиях»</a:t>
            </a:r>
          </a:p>
          <a:p>
            <a:pPr marL="0" indent="0" algn="ctr" eaLnBrk="1" hangingPunct="1">
              <a:lnSpc>
                <a:spcPct val="100000"/>
              </a:lnSpc>
            </a:pPr>
            <a:endParaRPr lang="ru-RU" sz="2000" smtClean="0"/>
          </a:p>
        </p:txBody>
      </p:sp>
      <p:sp>
        <p:nvSpPr>
          <p:cNvPr id="32771" name="Rectangle 4"/>
          <p:cNvSpPr>
            <a:spLocks noChangeArrowheads="1"/>
          </p:cNvSpPr>
          <p:nvPr/>
        </p:nvSpPr>
        <p:spPr bwMode="auto">
          <a:xfrm>
            <a:off x="717550" y="2714625"/>
            <a:ext cx="8575675" cy="701675"/>
          </a:xfrm>
          <a:prstGeom prst="rect">
            <a:avLst/>
          </a:prstGeom>
          <a:noFill/>
          <a:ln w="9525">
            <a:noFill/>
            <a:miter lim="800000"/>
            <a:headEnd/>
            <a:tailEnd/>
          </a:ln>
        </p:spPr>
        <p:txBody>
          <a:bodyPr>
            <a:spAutoFit/>
          </a:bodyPr>
          <a:lstStyle/>
          <a:p>
            <a:pPr defTabSz="804863"/>
            <a:r>
              <a:rPr lang="ru-RU" sz="2400" i="1">
                <a:solidFill>
                  <a:srgbClr val="009999"/>
                </a:solidFill>
              </a:rPr>
              <a:t>С учетом изложенного</a:t>
            </a:r>
            <a:r>
              <a:rPr lang="ru-RU" sz="2400" b="1" i="1">
                <a:solidFill>
                  <a:schemeClr val="hlink"/>
                </a:solidFill>
              </a:rPr>
              <a:t> -</a:t>
            </a:r>
            <a:r>
              <a:rPr lang="ru-RU" b="1">
                <a:solidFill>
                  <a:schemeClr val="hlink"/>
                </a:solidFill>
              </a:rPr>
              <a:t> </a:t>
            </a:r>
            <a:r>
              <a:rPr lang="ru-RU" sz="2400" b="1" i="1">
                <a:solidFill>
                  <a:srgbClr val="009999"/>
                </a:solidFill>
              </a:rPr>
              <a:t>Нет</a:t>
            </a:r>
            <a:r>
              <a:rPr lang="ru-RU" b="1" i="1">
                <a:solidFill>
                  <a:srgbClr val="009999"/>
                </a:solidFill>
              </a:rPr>
              <a:t>.</a:t>
            </a:r>
          </a:p>
          <a:p>
            <a:pPr defTabSz="804863"/>
            <a:endParaRPr lang="ru-RU" b="1"/>
          </a:p>
        </p:txBody>
      </p:sp>
      <p:sp>
        <p:nvSpPr>
          <p:cNvPr id="32772" name="Rectangle 5"/>
          <p:cNvSpPr>
            <a:spLocks noChangeArrowheads="1"/>
          </p:cNvSpPr>
          <p:nvPr/>
        </p:nvSpPr>
        <p:spPr bwMode="auto">
          <a:xfrm>
            <a:off x="1036638" y="550863"/>
            <a:ext cx="7821612" cy="336550"/>
          </a:xfrm>
          <a:prstGeom prst="rect">
            <a:avLst/>
          </a:prstGeom>
          <a:noFill/>
          <a:ln w="9525">
            <a:noFill/>
            <a:miter lim="800000"/>
            <a:headEnd/>
            <a:tailEnd/>
          </a:ln>
        </p:spPr>
        <p:txBody>
          <a:bodyPr>
            <a:spAutoFit/>
          </a:bodyPr>
          <a:lstStyle/>
          <a:p>
            <a:pPr defTabSz="804863"/>
            <a:endParaRPr lang="ru-RU"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idx="4294967295"/>
          </p:nvPr>
        </p:nvSpPr>
        <p:spPr>
          <a:xfrm>
            <a:off x="266700" y="2544763"/>
            <a:ext cx="9498013" cy="896937"/>
          </a:xfrm>
        </p:spPr>
        <p:txBody>
          <a:bodyPr/>
          <a:lstStyle/>
          <a:p>
            <a:pPr algn="ctr" eaLnBrk="1" hangingPunct="1"/>
            <a:r>
              <a:rPr lang="ru-RU" sz="2000" b="1" smtClean="0">
                <a:latin typeface="Calibri" pitchFamily="34" charset="0"/>
              </a:rPr>
              <a:t>Установление досрочной страховых пенсий по старости осуществляется в соответствии со статьей 30  Федерального закона от 28 декабря 2013 г. № 400-ФЗ «О страховых пенсиях» в редакции Федерального закона № 350-ФЗ</a:t>
            </a:r>
            <a:r>
              <a:rPr lang="ru-RU" sz="2000" b="1" smtClean="0">
                <a:solidFill>
                  <a:srgbClr val="1F4E79"/>
                </a:solidFill>
                <a:latin typeface="Calibri" pitchFamily="34" charset="0"/>
              </a:rPr>
              <a:t> </a:t>
            </a:r>
            <a:br>
              <a:rPr lang="ru-RU" sz="2000" b="1" smtClean="0">
                <a:solidFill>
                  <a:srgbClr val="1F4E79"/>
                </a:solidFill>
                <a:latin typeface="Calibri" pitchFamily="34" charset="0"/>
              </a:rPr>
            </a:br>
            <a:r>
              <a:rPr lang="ru-RU" sz="2000" smtClean="0">
                <a:solidFill>
                  <a:srgbClr val="009999"/>
                </a:solidFill>
                <a:latin typeface="Calibri" pitchFamily="34" charset="0"/>
              </a:rPr>
              <a:t>(п.1 части 1, Список № 1 и п.2 части 1, Список № 2).</a:t>
            </a:r>
            <a:br>
              <a:rPr lang="ru-RU" sz="2000" smtClean="0">
                <a:solidFill>
                  <a:srgbClr val="009999"/>
                </a:solidFill>
                <a:latin typeface="Calibri" pitchFamily="34" charset="0"/>
              </a:rPr>
            </a:br>
            <a:r>
              <a:rPr lang="ru-RU" sz="2000" smtClean="0">
                <a:solidFill>
                  <a:srgbClr val="009999"/>
                </a:solidFill>
                <a:latin typeface="Calibri" pitchFamily="34" charset="0"/>
              </a:rPr>
              <a:t/>
            </a:r>
            <a:br>
              <a:rPr lang="ru-RU" sz="2000" smtClean="0">
                <a:solidFill>
                  <a:srgbClr val="009999"/>
                </a:solidFill>
                <a:latin typeface="Calibri" pitchFamily="34" charset="0"/>
              </a:rPr>
            </a:br>
            <a:r>
              <a:rPr lang="ru-RU" sz="1800" b="1" smtClean="0">
                <a:solidFill>
                  <a:srgbClr val="CC3300"/>
                </a:solidFill>
                <a:latin typeface="Calibri" pitchFamily="34" charset="0"/>
              </a:rPr>
              <a:t/>
            </a:r>
            <a:br>
              <a:rPr lang="ru-RU" sz="1800" b="1" smtClean="0">
                <a:solidFill>
                  <a:srgbClr val="CC3300"/>
                </a:solidFill>
                <a:latin typeface="Calibri" pitchFamily="34" charset="0"/>
              </a:rPr>
            </a:br>
            <a:r>
              <a:rPr lang="ru-RU" sz="1800" b="1" smtClean="0">
                <a:solidFill>
                  <a:srgbClr val="CC3300"/>
                </a:solidFill>
                <a:latin typeface="Calibri" pitchFamily="34" charset="0"/>
              </a:rPr>
              <a:t> </a:t>
            </a:r>
            <a:r>
              <a:rPr lang="ru-RU" sz="2400" b="1" i="1" smtClean="0">
                <a:solidFill>
                  <a:srgbClr val="009999"/>
                </a:solidFill>
              </a:rPr>
              <a:t>Страховая пенсия может быть  назначена</a:t>
            </a:r>
            <a:r>
              <a:rPr lang="ru-RU" sz="2400" i="1" smtClean="0">
                <a:solidFill>
                  <a:srgbClr val="009999"/>
                </a:solidFill>
              </a:rPr>
              <a:t> </a:t>
            </a:r>
            <a:r>
              <a:rPr lang="ru-RU" sz="2400" b="1" i="1" smtClean="0"/>
              <a:t>с уменьшением возраста</a:t>
            </a:r>
          </a:p>
        </p:txBody>
      </p:sp>
      <p:sp>
        <p:nvSpPr>
          <p:cNvPr id="33794" name="Заголовок 1"/>
          <p:cNvSpPr>
            <a:spLocks/>
          </p:cNvSpPr>
          <p:nvPr/>
        </p:nvSpPr>
        <p:spPr bwMode="auto">
          <a:xfrm>
            <a:off x="769938" y="5316538"/>
            <a:ext cx="9136062" cy="1166812"/>
          </a:xfrm>
          <a:prstGeom prst="rect">
            <a:avLst/>
          </a:prstGeom>
          <a:noFill/>
          <a:ln w="9525">
            <a:noFill/>
            <a:miter lim="800000"/>
            <a:headEnd/>
            <a:tailEnd/>
          </a:ln>
        </p:spPr>
        <p:txBody>
          <a:bodyPr lIns="80466" tIns="40233" rIns="80466" bIns="40233" anchor="ctr"/>
          <a:lstStyle/>
          <a:p>
            <a:pPr algn="ctr" defTabSz="804863">
              <a:lnSpc>
                <a:spcPct val="90000"/>
              </a:lnSpc>
            </a:pPr>
            <a:endParaRPr lang="ru-RU" sz="2000" b="1">
              <a:solidFill>
                <a:srgbClr val="CC3300"/>
              </a:solidFill>
              <a:latin typeface="Calibri" pitchFamily="34" charset="0"/>
            </a:endParaRPr>
          </a:p>
        </p:txBody>
      </p:sp>
      <p:sp>
        <p:nvSpPr>
          <p:cNvPr id="2050" name="Rectangle 2"/>
          <p:cNvSpPr>
            <a:spLocks noChangeArrowheads="1"/>
          </p:cNvSpPr>
          <p:nvPr/>
        </p:nvSpPr>
        <p:spPr bwMode="auto">
          <a:xfrm>
            <a:off x="168275" y="141288"/>
            <a:ext cx="9436100" cy="412750"/>
          </a:xfrm>
          <a:prstGeom prst="rect">
            <a:avLst/>
          </a:prstGeom>
          <a:noFill/>
          <a:ln w="9525">
            <a:noFill/>
            <a:miter lim="800000"/>
            <a:headEnd/>
            <a:tailEnd/>
          </a:ln>
        </p:spPr>
        <p:txBody>
          <a:bodyPr lIns="80466" tIns="40233" rIns="80466" bIns="40233" anchor="ctr"/>
          <a:lstStyle/>
          <a:p>
            <a:pPr algn="ctr" defTabSz="804863">
              <a:lnSpc>
                <a:spcPct val="90000"/>
              </a:lnSpc>
              <a:defRPr/>
            </a:pPr>
            <a:r>
              <a:rPr lang="ru-RU" sz="1800" i="1">
                <a:latin typeface="Calibri Light" pitchFamily="34" charset="0"/>
              </a:rPr>
              <a:t>Федеральный закон от 28.12.2013 № 400-ФЗ «О страховых пенсиях»</a:t>
            </a:r>
            <a:endParaRPr lang="en-US" sz="1800" i="1">
              <a:effectLst>
                <a:outerShdw blurRad="38100" dist="38100" dir="2700000" algn="tl">
                  <a:srgbClr val="FFFFFF"/>
                </a:outerShdw>
              </a:effectLst>
              <a:latin typeface="Calibri Light" pitchFamily="34" charset="0"/>
            </a:endParaRPr>
          </a:p>
        </p:txBody>
      </p:sp>
      <p:sp>
        <p:nvSpPr>
          <p:cNvPr id="33796" name="Текст 3"/>
          <p:cNvSpPr>
            <a:spLocks/>
          </p:cNvSpPr>
          <p:nvPr/>
        </p:nvSpPr>
        <p:spPr bwMode="auto">
          <a:xfrm>
            <a:off x="430213" y="1350963"/>
            <a:ext cx="8966200" cy="1276350"/>
          </a:xfrm>
          <a:prstGeom prst="rect">
            <a:avLst/>
          </a:prstGeom>
          <a:noFill/>
          <a:ln w="9525">
            <a:noFill/>
            <a:miter lim="800000"/>
            <a:headEnd/>
            <a:tailEnd/>
          </a:ln>
        </p:spPr>
        <p:txBody>
          <a:bodyPr lIns="80466" tIns="40233" rIns="80466" bIns="40233" anchor="b"/>
          <a:lstStyle/>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p:txBody>
      </p:sp>
      <p:sp>
        <p:nvSpPr>
          <p:cNvPr id="33797" name="Заголовок 1"/>
          <p:cNvSpPr>
            <a:spLocks/>
          </p:cNvSpPr>
          <p:nvPr/>
        </p:nvSpPr>
        <p:spPr bwMode="auto">
          <a:xfrm>
            <a:off x="544513" y="3565525"/>
            <a:ext cx="9202737" cy="2898775"/>
          </a:xfrm>
          <a:prstGeom prst="rect">
            <a:avLst/>
          </a:prstGeom>
          <a:noFill/>
          <a:ln w="9525">
            <a:noFill/>
            <a:miter lim="800000"/>
            <a:headEnd/>
            <a:tailEnd/>
          </a:ln>
        </p:spPr>
        <p:txBody>
          <a:bodyPr lIns="80466" tIns="40233" rIns="80466" bIns="40233" anchor="ctr"/>
          <a:lstStyle/>
          <a:p>
            <a:pPr algn="ctr" defTabSz="804863">
              <a:lnSpc>
                <a:spcPct val="90000"/>
              </a:lnSpc>
            </a:pPr>
            <a:endParaRPr lang="ru-RU" sz="2000" b="1">
              <a:solidFill>
                <a:srgbClr val="CC3300"/>
              </a:solidFill>
              <a:latin typeface="Calibri" pitchFamily="34" charset="0"/>
            </a:endParaRPr>
          </a:p>
        </p:txBody>
      </p:sp>
      <p:sp>
        <p:nvSpPr>
          <p:cNvPr id="33798" name="Rectangle 8"/>
          <p:cNvSpPr>
            <a:spLocks noChangeArrowheads="1"/>
          </p:cNvSpPr>
          <p:nvPr/>
        </p:nvSpPr>
        <p:spPr bwMode="auto">
          <a:xfrm>
            <a:off x="333375" y="695325"/>
            <a:ext cx="9210675" cy="1014413"/>
          </a:xfrm>
          <a:prstGeom prst="rect">
            <a:avLst/>
          </a:prstGeom>
          <a:noFill/>
          <a:ln w="9525">
            <a:noFill/>
            <a:miter lim="800000"/>
            <a:headEnd/>
            <a:tailEnd/>
          </a:ln>
        </p:spPr>
        <p:txBody>
          <a:bodyPr lIns="80466" tIns="40233" rIns="80466" bIns="40233">
            <a:spAutoFit/>
          </a:bodyPr>
          <a:lstStyle/>
          <a:p>
            <a:pPr algn="ctr" defTabSz="804863" eaLnBrk="0" hangingPunct="0">
              <a:lnSpc>
                <a:spcPct val="90000"/>
              </a:lnSpc>
              <a:spcBef>
                <a:spcPct val="50000"/>
              </a:spcBef>
              <a:buFontTx/>
              <a:buChar char="-"/>
            </a:pPr>
            <a:r>
              <a:rPr lang="ru-RU" altLang="ru-RU" sz="2000" b="1" i="1">
                <a:solidFill>
                  <a:srgbClr val="009999"/>
                </a:solidFill>
                <a:latin typeface="Calibri" pitchFamily="34" charset="0"/>
              </a:rPr>
              <a:t> Каким образом рассчитывается пенсия при нехватке специального стажа?</a:t>
            </a:r>
            <a:r>
              <a:rPr lang="ru-RU" altLang="ru-RU" sz="1800" b="1" i="1">
                <a:solidFill>
                  <a:srgbClr val="009999"/>
                </a:solidFill>
                <a:latin typeface="Calibri" pitchFamily="34" charset="0"/>
              </a:rPr>
              <a:t> </a:t>
            </a:r>
          </a:p>
          <a:p>
            <a:pPr algn="ctr" defTabSz="804863" eaLnBrk="0" hangingPunct="0">
              <a:lnSpc>
                <a:spcPct val="90000"/>
              </a:lnSpc>
              <a:spcBef>
                <a:spcPct val="50000"/>
              </a:spcBef>
              <a:buFontTx/>
              <a:buChar char="-"/>
            </a:pPr>
            <a:endParaRPr lang="ru-RU" altLang="ru-RU" sz="1800" b="1" i="1">
              <a:solidFill>
                <a:srgbClr val="009999"/>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idx="4294967295"/>
          </p:nvPr>
        </p:nvSpPr>
        <p:spPr>
          <a:xfrm>
            <a:off x="320675" y="261938"/>
            <a:ext cx="9137650" cy="976312"/>
          </a:xfrm>
        </p:spPr>
        <p:txBody>
          <a:bodyPr/>
          <a:lstStyle/>
          <a:p>
            <a:pPr algn="ctr" eaLnBrk="1" hangingPunct="1"/>
            <a:r>
              <a:rPr lang="ru-RU" sz="2000" b="1" smtClean="0">
                <a:latin typeface="Calibri" pitchFamily="34" charset="0"/>
              </a:rPr>
              <a:t>Установление досрочной</a:t>
            </a:r>
            <a:r>
              <a:rPr lang="ru-RU" sz="2000" b="1" smtClean="0">
                <a:latin typeface="Arial" charset="0"/>
              </a:rPr>
              <a:t> </a:t>
            </a:r>
            <a:r>
              <a:rPr lang="ru-RU" sz="2000" b="1" smtClean="0">
                <a:latin typeface="Calibri" pitchFamily="34" charset="0"/>
              </a:rPr>
              <a:t>страховых пенсий по старости в соответствии со статьей 30  Федерального закона от 28 декабря 2013 г. № 400-ФЗ «О страховых пенсиях» в редакции Федерального закона № 350-ФЗ</a:t>
            </a:r>
            <a:r>
              <a:rPr lang="ru-RU" sz="2000" b="1" smtClean="0">
                <a:solidFill>
                  <a:srgbClr val="1F4E79"/>
                </a:solidFill>
                <a:latin typeface="Calibri" pitchFamily="34" charset="0"/>
              </a:rPr>
              <a:t> </a:t>
            </a:r>
            <a:r>
              <a:rPr lang="ru-RU" sz="2000" b="1" smtClean="0">
                <a:solidFill>
                  <a:srgbClr val="009999"/>
                </a:solidFill>
                <a:latin typeface="Calibri" pitchFamily="34" charset="0"/>
              </a:rPr>
              <a:t>(п.1 части 1, Список № 1)</a:t>
            </a:r>
          </a:p>
        </p:txBody>
      </p:sp>
      <p:sp>
        <p:nvSpPr>
          <p:cNvPr id="34818" name="Объект 2"/>
          <p:cNvSpPr>
            <a:spLocks noGrp="1"/>
          </p:cNvSpPr>
          <p:nvPr>
            <p:ph idx="4294967295"/>
          </p:nvPr>
        </p:nvSpPr>
        <p:spPr>
          <a:xfrm>
            <a:off x="265113" y="1631950"/>
            <a:ext cx="9193212" cy="4476750"/>
          </a:xfrm>
        </p:spPr>
        <p:txBody>
          <a:bodyPr/>
          <a:lstStyle/>
          <a:p>
            <a:pPr marL="0" indent="0" algn="just" eaLnBrk="1" hangingPunct="1">
              <a:lnSpc>
                <a:spcPct val="100000"/>
              </a:lnSpc>
            </a:pPr>
            <a:r>
              <a:rPr lang="ru-RU" smtClean="0">
                <a:solidFill>
                  <a:srgbClr val="009999"/>
                </a:solidFill>
              </a:rPr>
              <a:t> </a:t>
            </a:r>
            <a:r>
              <a:rPr lang="ru-RU" sz="2000" b="1" smtClean="0">
                <a:solidFill>
                  <a:srgbClr val="009999"/>
                </a:solidFill>
              </a:rPr>
              <a:t>мужчинам</a:t>
            </a:r>
            <a:r>
              <a:rPr lang="ru-RU" sz="2000" smtClean="0">
                <a:solidFill>
                  <a:srgbClr val="CC3300"/>
                </a:solidFill>
              </a:rPr>
              <a:t> </a:t>
            </a:r>
            <a:r>
              <a:rPr lang="ru-RU" sz="2000" smtClean="0"/>
              <a:t>по достижении возраста </a:t>
            </a:r>
            <a:r>
              <a:rPr lang="ru-RU" sz="2000" b="1" smtClean="0">
                <a:solidFill>
                  <a:srgbClr val="009999"/>
                </a:solidFill>
              </a:rPr>
              <a:t>50 лет</a:t>
            </a:r>
            <a:r>
              <a:rPr lang="ru-RU" sz="2000" smtClean="0"/>
              <a:t> и</a:t>
            </a:r>
          </a:p>
          <a:p>
            <a:pPr marL="0" indent="0" algn="just" eaLnBrk="1" hangingPunct="1">
              <a:lnSpc>
                <a:spcPct val="100000"/>
              </a:lnSpc>
            </a:pPr>
            <a:r>
              <a:rPr lang="ru-RU" sz="2000" smtClean="0"/>
              <a:t> </a:t>
            </a:r>
            <a:r>
              <a:rPr lang="ru-RU" sz="2000" b="1" smtClean="0">
                <a:solidFill>
                  <a:srgbClr val="009999"/>
                </a:solidFill>
              </a:rPr>
              <a:t>женщинам</a:t>
            </a:r>
            <a:r>
              <a:rPr lang="ru-RU" sz="2000" b="1" smtClean="0"/>
              <a:t> </a:t>
            </a:r>
            <a:r>
              <a:rPr lang="ru-RU" sz="2000" smtClean="0"/>
              <a:t>по достижении возраста</a:t>
            </a:r>
            <a:r>
              <a:rPr lang="ru-RU" sz="2000" smtClean="0">
                <a:solidFill>
                  <a:srgbClr val="CC3300"/>
                </a:solidFill>
              </a:rPr>
              <a:t> </a:t>
            </a:r>
            <a:r>
              <a:rPr lang="ru-RU" sz="2000" b="1" smtClean="0">
                <a:solidFill>
                  <a:srgbClr val="009999"/>
                </a:solidFill>
              </a:rPr>
              <a:t>45 лет</a:t>
            </a:r>
            <a:r>
              <a:rPr lang="ru-RU" sz="2000" smtClean="0"/>
              <a:t>, </a:t>
            </a:r>
          </a:p>
          <a:p>
            <a:pPr marL="0" indent="0" algn="just" eaLnBrk="1" hangingPunct="1">
              <a:lnSpc>
                <a:spcPct val="100000"/>
              </a:lnSpc>
              <a:buFont typeface="Arial" charset="0"/>
              <a:buNone/>
            </a:pPr>
            <a:r>
              <a:rPr lang="ru-RU" sz="2000" smtClean="0"/>
              <a:t>если они проработали соответственно не менее </a:t>
            </a:r>
            <a:r>
              <a:rPr lang="ru-RU" sz="2000" b="1" smtClean="0">
                <a:solidFill>
                  <a:srgbClr val="009999"/>
                </a:solidFill>
              </a:rPr>
              <a:t>10 лет</a:t>
            </a:r>
            <a:r>
              <a:rPr lang="ru-RU" sz="2000" smtClean="0"/>
              <a:t> и </a:t>
            </a:r>
            <a:r>
              <a:rPr lang="ru-RU" sz="2000" b="1" smtClean="0">
                <a:solidFill>
                  <a:srgbClr val="009999"/>
                </a:solidFill>
              </a:rPr>
              <a:t>7 лет 6 месяцев</a:t>
            </a:r>
            <a:r>
              <a:rPr lang="ru-RU" sz="2000" smtClean="0"/>
              <a:t> на подземных работах, на работах с вредными условиями труда и в горячих цехах и имеют </a:t>
            </a:r>
            <a:r>
              <a:rPr lang="ru-RU" sz="2000" b="1" smtClean="0">
                <a:solidFill>
                  <a:srgbClr val="009999"/>
                </a:solidFill>
              </a:rPr>
              <a:t>страховой стаж соответственно не менее 20 лет и 15 лет</a:t>
            </a:r>
            <a:r>
              <a:rPr lang="ru-RU" sz="2000" b="1" smtClean="0"/>
              <a:t>.</a:t>
            </a:r>
            <a:r>
              <a:rPr lang="ru-RU" sz="2000" smtClean="0"/>
              <a:t> </a:t>
            </a:r>
          </a:p>
          <a:p>
            <a:pPr marL="0" indent="0" algn="just" eaLnBrk="1" hangingPunct="1">
              <a:lnSpc>
                <a:spcPct val="100000"/>
              </a:lnSpc>
              <a:buFont typeface="Arial" charset="0"/>
              <a:buNone/>
            </a:pPr>
            <a:r>
              <a:rPr lang="ru-RU" sz="2000" smtClean="0"/>
              <a:t>В случае, если указанные лица проработали на перечисленных работах </a:t>
            </a:r>
            <a:r>
              <a:rPr lang="ru-RU" sz="2000" smtClean="0">
                <a:solidFill>
                  <a:schemeClr val="hlink"/>
                </a:solidFill>
              </a:rPr>
              <a:t>не менее половины установленного выше срока и имеют требуемую продолжительность страхового стажа,</a:t>
            </a:r>
            <a:r>
              <a:rPr lang="ru-RU" sz="2000" smtClean="0"/>
              <a:t> страховая пенсия им назначается с </a:t>
            </a:r>
            <a:r>
              <a:rPr lang="ru-RU" sz="2000" u="sng" smtClean="0"/>
              <a:t>уменьшением возраста</a:t>
            </a:r>
            <a:r>
              <a:rPr lang="ru-RU" sz="2000" smtClean="0"/>
              <a:t>, установленного </a:t>
            </a:r>
            <a:r>
              <a:rPr lang="ru-RU" sz="2000" smtClean="0">
                <a:hlinkClick r:id="rId2"/>
              </a:rPr>
              <a:t>статьей 8</a:t>
            </a:r>
            <a:r>
              <a:rPr lang="ru-RU" sz="2000" smtClean="0"/>
              <a:t> настоящего Федерального закона по состоянию на 31 декабря 2018 года, </a:t>
            </a:r>
            <a:r>
              <a:rPr lang="ru-RU" sz="2000" b="1" smtClean="0">
                <a:solidFill>
                  <a:srgbClr val="009999"/>
                </a:solidFill>
              </a:rPr>
              <a:t>на один год за каждый полный год такой работы</a:t>
            </a:r>
            <a:r>
              <a:rPr lang="ru-RU" sz="2000" smtClean="0"/>
              <a:t> - мужчинам и женщинам;</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idx="4294967295"/>
          </p:nvPr>
        </p:nvSpPr>
        <p:spPr>
          <a:xfrm>
            <a:off x="547688" y="171450"/>
            <a:ext cx="8667750" cy="742950"/>
          </a:xfrm>
        </p:spPr>
        <p:txBody>
          <a:bodyPr/>
          <a:lstStyle/>
          <a:p>
            <a:pPr algn="ctr" eaLnBrk="1" hangingPunct="1"/>
            <a:r>
              <a:rPr lang="ru-RU" sz="2000" smtClean="0">
                <a:latin typeface="Calibri" pitchFamily="34" charset="0"/>
              </a:rPr>
              <a:t> </a:t>
            </a:r>
            <a:r>
              <a:rPr lang="ru-RU" sz="2000" b="1" smtClean="0">
                <a:latin typeface="Arial" charset="0"/>
              </a:rPr>
              <a:t>Зависимость уменьшения возраста от имеющегося специального </a:t>
            </a:r>
            <a:br>
              <a:rPr lang="ru-RU" sz="2000" b="1" smtClean="0">
                <a:latin typeface="Arial" charset="0"/>
              </a:rPr>
            </a:br>
            <a:r>
              <a:rPr lang="ru-RU" sz="2000" b="1" smtClean="0">
                <a:latin typeface="Arial" charset="0"/>
              </a:rPr>
              <a:t>трудового стажа представлена в виде таблицы</a:t>
            </a:r>
          </a:p>
        </p:txBody>
      </p:sp>
      <p:graphicFrame>
        <p:nvGraphicFramePr>
          <p:cNvPr id="35892" name="Group 52"/>
          <p:cNvGraphicFramePr>
            <a:graphicFrameLocks noGrp="1"/>
          </p:cNvGraphicFramePr>
          <p:nvPr>
            <p:ph idx="4294967295"/>
          </p:nvPr>
        </p:nvGraphicFramePr>
        <p:xfrm>
          <a:off x="292100" y="1089025"/>
          <a:ext cx="9224963" cy="5392739"/>
        </p:xfrm>
        <a:graphic>
          <a:graphicData uri="http://schemas.openxmlformats.org/drawingml/2006/table">
            <a:tbl>
              <a:tblPr/>
              <a:tblGrid>
                <a:gridCol w="4210050"/>
                <a:gridCol w="5014913"/>
              </a:tblGrid>
              <a:tr h="900113">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896938">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900113">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898525">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898525">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898525">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graphicFrame>
        <p:nvGraphicFramePr>
          <p:cNvPr id="35903" name="Group 63"/>
          <p:cNvGraphicFramePr>
            <a:graphicFrameLocks noGrp="1"/>
          </p:cNvGraphicFramePr>
          <p:nvPr/>
        </p:nvGraphicFramePr>
        <p:xfrm>
          <a:off x="582613" y="1141413"/>
          <a:ext cx="8985250" cy="5405703"/>
        </p:xfrm>
        <a:graphic>
          <a:graphicData uri="http://schemas.openxmlformats.org/drawingml/2006/table">
            <a:tbl>
              <a:tblPr/>
              <a:tblGrid>
                <a:gridCol w="2719387"/>
                <a:gridCol w="2008188"/>
                <a:gridCol w="2003425"/>
                <a:gridCol w="2254250"/>
              </a:tblGrid>
              <a:tr h="366713">
                <a:tc rowSpan="2" gridSpan="2">
                  <a:txBody>
                    <a:bodyPr/>
                    <a:lstStyle/>
                    <a:p>
                      <a:pPr marL="0" marR="0" lvl="0" indent="0" algn="ctr"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Стаж на подземных работах, на работах с вредными условиями труда и в горячих</a:t>
                      </a:r>
                      <a:r>
                        <a:rPr kumimoji="0" lang="ru-RU" sz="1600" b="1" i="0" u="none" strike="noStrike" cap="none" normalizeH="0" baseline="0" smtClean="0">
                          <a:ln>
                            <a:noFill/>
                          </a:ln>
                          <a:solidFill>
                            <a:srgbClr val="009999"/>
                          </a:solidFill>
                          <a:effectLst/>
                          <a:latin typeface="Calibri" pitchFamily="34" charset="0"/>
                          <a:cs typeface="Arial" charset="0"/>
                        </a:rPr>
                        <a:t> </a:t>
                      </a:r>
                      <a:r>
                        <a:rPr kumimoji="0" lang="ru-RU" sz="1600" b="1" i="0" u="none" strike="noStrike" cap="none" normalizeH="0" baseline="0" smtClean="0">
                          <a:ln>
                            <a:noFill/>
                          </a:ln>
                          <a:solidFill>
                            <a:schemeClr val="tx1"/>
                          </a:solidFill>
                          <a:effectLst/>
                          <a:latin typeface="Calibri" pitchFamily="34" charset="0"/>
                          <a:cs typeface="Arial" charset="0"/>
                        </a:rPr>
                        <a:t>цехах</a:t>
                      </a:r>
                      <a:r>
                        <a:rPr kumimoji="0" lang="ru-RU" sz="1600" b="1" i="0" u="none" strike="noStrike" cap="none" normalizeH="0" baseline="0" smtClean="0">
                          <a:ln>
                            <a:noFill/>
                          </a:ln>
                          <a:solidFill>
                            <a:srgbClr val="009999"/>
                          </a:solidFill>
                          <a:effectLst/>
                          <a:latin typeface="Calibri" pitchFamily="34" charset="0"/>
                          <a:cs typeface="Arial" charset="0"/>
                        </a:rPr>
                        <a:t> </a:t>
                      </a:r>
                      <a:r>
                        <a:rPr kumimoji="0" lang="ru-RU" sz="1600" b="1" i="0" u="sng" strike="noStrike" cap="none" normalizeH="0" baseline="0" smtClean="0">
                          <a:ln>
                            <a:noFill/>
                          </a:ln>
                          <a:solidFill>
                            <a:srgbClr val="009999"/>
                          </a:solidFill>
                          <a:effectLst/>
                          <a:latin typeface="Calibri" pitchFamily="34" charset="0"/>
                          <a:cs typeface="Arial" charset="0"/>
                        </a:rPr>
                        <a:t>Список № 1</a:t>
                      </a:r>
                    </a:p>
                  </a:txBody>
                  <a:tcPr marL="80466" marR="80466" marT="40233" marB="402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endParaRPr lang="ru-RU"/>
                    </a:p>
                  </a:txBody>
                  <a:tcPr/>
                </a:tc>
                <a:tc gridSpan="2">
                  <a:txBody>
                    <a:bodyPr/>
                    <a:lstStyle/>
                    <a:p>
                      <a:pPr marL="0" marR="0" lvl="0" indent="0" algn="ctr"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Право на пенсию с уменьшением возраста наступает:</a:t>
                      </a: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ru-RU"/>
                    </a:p>
                  </a:txBody>
                  <a:tcPr/>
                </a:tc>
              </a:tr>
              <a:tr h="635000">
                <a:tc gridSpan="2" vMerge="1">
                  <a:txBody>
                    <a:bodyPr/>
                    <a:lstStyle/>
                    <a:p>
                      <a:endParaRPr lang="ru-RU"/>
                    </a:p>
                  </a:txBody>
                  <a:tcPr/>
                </a:tc>
                <a:tc hMerge="1" vMerge="1">
                  <a:txBody>
                    <a:bodyPr/>
                    <a:lstStyle/>
                    <a:p>
                      <a:endParaRPr lang="ru-RU"/>
                    </a:p>
                  </a:txBody>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rgbClr val="009999"/>
                          </a:solidFill>
                          <a:effectLst/>
                          <a:latin typeface="Calibri" pitchFamily="34" charset="0"/>
                          <a:cs typeface="Arial" charset="0"/>
                        </a:rPr>
                        <a:t>мужчины</a:t>
                      </a: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rgbClr val="009999"/>
                          </a:solidFill>
                          <a:effectLst/>
                          <a:latin typeface="Calibri" pitchFamily="34" charset="0"/>
                          <a:cs typeface="Arial" charset="0"/>
                        </a:rPr>
                        <a:t>женщины</a:t>
                      </a: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251325">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1" u="none" strike="noStrike" cap="none" normalizeH="0" baseline="0" smtClean="0">
                          <a:ln>
                            <a:noFill/>
                          </a:ln>
                          <a:solidFill>
                            <a:srgbClr val="009999"/>
                          </a:solidFill>
                          <a:effectLst/>
                          <a:latin typeface="Calibri" pitchFamily="34" charset="0"/>
                          <a:cs typeface="Arial" charset="0"/>
                        </a:rPr>
                        <a:t>Не менее</a:t>
                      </a:r>
                    </a:p>
                  </a:txBody>
                  <a:tcPr marL="80466" marR="80466" marT="40233" marB="402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3 лет 9 мес.</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4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6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7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7 лет 6 мес.</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8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9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10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endParaRPr kumimoji="0" lang="ru-RU" sz="1600" b="1" i="0" u="none" strike="noStrike" cap="none" normalizeH="0" baseline="0" smtClean="0">
                        <a:ln>
                          <a:noFill/>
                        </a:ln>
                        <a:solidFill>
                          <a:schemeClr val="tx1"/>
                        </a:solidFill>
                        <a:effectLst/>
                        <a:latin typeface="Calibri" pitchFamily="34" charset="0"/>
                        <a:cs typeface="Arial" charset="0"/>
                      </a:endParaRP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55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54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53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52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51 год</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50 лет</a:t>
                      </a: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52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51 год</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50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49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48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600" b="1" i="0" u="none" strike="noStrike" cap="none" normalizeH="0" baseline="0" smtClean="0">
                          <a:ln>
                            <a:noFill/>
                          </a:ln>
                          <a:solidFill>
                            <a:schemeClr val="tx1"/>
                          </a:solidFill>
                          <a:effectLst/>
                          <a:latin typeface="Calibri" pitchFamily="34" charset="0"/>
                          <a:cs typeface="Arial" charset="0"/>
                        </a:rPr>
                        <a:t>45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endParaRPr kumimoji="0" lang="ru-RU" sz="1600" b="1" i="0" u="none" strike="noStrike" cap="none" normalizeH="0" baseline="0" smtClean="0">
                        <a:ln>
                          <a:noFill/>
                        </a:ln>
                        <a:solidFill>
                          <a:schemeClr val="tx1"/>
                        </a:solidFill>
                        <a:effectLst/>
                        <a:latin typeface="Calibri" pitchFamily="34" charset="0"/>
                        <a:cs typeface="Arial" charset="0"/>
                      </a:endParaRP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idx="4294967295"/>
          </p:nvPr>
        </p:nvSpPr>
        <p:spPr>
          <a:xfrm>
            <a:off x="320675" y="261938"/>
            <a:ext cx="9137650" cy="976312"/>
          </a:xfrm>
        </p:spPr>
        <p:txBody>
          <a:bodyPr/>
          <a:lstStyle/>
          <a:p>
            <a:pPr algn="ctr" eaLnBrk="1" hangingPunct="1"/>
            <a:r>
              <a:rPr lang="ru-RU" sz="2000" b="1" smtClean="0">
                <a:latin typeface="Calibri" pitchFamily="34" charset="0"/>
              </a:rPr>
              <a:t>Установление досрочной</a:t>
            </a:r>
            <a:r>
              <a:rPr lang="ru-RU" sz="2000" b="1" smtClean="0">
                <a:latin typeface="Arial" charset="0"/>
              </a:rPr>
              <a:t> </a:t>
            </a:r>
            <a:r>
              <a:rPr lang="ru-RU" sz="2000" b="1" smtClean="0">
                <a:latin typeface="Calibri" pitchFamily="34" charset="0"/>
              </a:rPr>
              <a:t>страховых пенсий по старости в соответствии со статьей 30  Федерального закона от 28 декабря 2013 г. № 400-ФЗ «О страховых пенсиях» в редакции Федерального закона № 350-ФЗ</a:t>
            </a:r>
            <a:r>
              <a:rPr lang="ru-RU" sz="2000" b="1" smtClean="0">
                <a:solidFill>
                  <a:srgbClr val="1F4E79"/>
                </a:solidFill>
                <a:latin typeface="Calibri" pitchFamily="34" charset="0"/>
              </a:rPr>
              <a:t> </a:t>
            </a:r>
            <a:r>
              <a:rPr lang="ru-RU" sz="2000" b="1" smtClean="0">
                <a:solidFill>
                  <a:srgbClr val="009999"/>
                </a:solidFill>
                <a:latin typeface="Calibri" pitchFamily="34" charset="0"/>
              </a:rPr>
              <a:t>(п.2 части 1, Список № 2)</a:t>
            </a:r>
          </a:p>
        </p:txBody>
      </p:sp>
      <p:sp>
        <p:nvSpPr>
          <p:cNvPr id="36866" name="Объект 2"/>
          <p:cNvSpPr>
            <a:spLocks noGrp="1"/>
          </p:cNvSpPr>
          <p:nvPr>
            <p:ph idx="4294967295"/>
          </p:nvPr>
        </p:nvSpPr>
        <p:spPr>
          <a:xfrm>
            <a:off x="195263" y="1631950"/>
            <a:ext cx="9263062" cy="4810125"/>
          </a:xfrm>
        </p:spPr>
        <p:txBody>
          <a:bodyPr/>
          <a:lstStyle/>
          <a:p>
            <a:pPr marL="0" indent="0" algn="just" eaLnBrk="1" hangingPunct="1">
              <a:lnSpc>
                <a:spcPct val="100000"/>
              </a:lnSpc>
            </a:pPr>
            <a:r>
              <a:rPr lang="ru-RU" smtClean="0">
                <a:solidFill>
                  <a:srgbClr val="009999"/>
                </a:solidFill>
              </a:rPr>
              <a:t> </a:t>
            </a:r>
            <a:r>
              <a:rPr lang="ru-RU" sz="2200" b="1" smtClean="0">
                <a:solidFill>
                  <a:srgbClr val="009999"/>
                </a:solidFill>
              </a:rPr>
              <a:t>мужчинам</a:t>
            </a:r>
            <a:r>
              <a:rPr lang="ru-RU" sz="2200" smtClean="0"/>
              <a:t> по достижении возраста </a:t>
            </a:r>
            <a:r>
              <a:rPr lang="ru-RU" sz="2200" b="1" smtClean="0">
                <a:solidFill>
                  <a:srgbClr val="009999"/>
                </a:solidFill>
              </a:rPr>
              <a:t>55 лет</a:t>
            </a:r>
            <a:r>
              <a:rPr lang="ru-RU" sz="2200" smtClean="0"/>
              <a:t> и </a:t>
            </a:r>
          </a:p>
          <a:p>
            <a:pPr marL="0" indent="0" algn="just" eaLnBrk="1" hangingPunct="1">
              <a:lnSpc>
                <a:spcPct val="100000"/>
              </a:lnSpc>
            </a:pPr>
            <a:r>
              <a:rPr lang="ru-RU" sz="2200" smtClean="0"/>
              <a:t> </a:t>
            </a:r>
            <a:r>
              <a:rPr lang="ru-RU" sz="2200" b="1" smtClean="0">
                <a:solidFill>
                  <a:srgbClr val="009999"/>
                </a:solidFill>
              </a:rPr>
              <a:t>женщинам </a:t>
            </a:r>
            <a:r>
              <a:rPr lang="ru-RU" sz="2200" smtClean="0"/>
              <a:t>по достижении возраста </a:t>
            </a:r>
            <a:r>
              <a:rPr lang="ru-RU" sz="2200" b="1" smtClean="0">
                <a:solidFill>
                  <a:srgbClr val="009999"/>
                </a:solidFill>
              </a:rPr>
              <a:t>50 лет</a:t>
            </a:r>
            <a:r>
              <a:rPr lang="ru-RU" sz="2200" smtClean="0"/>
              <a:t>, </a:t>
            </a:r>
          </a:p>
          <a:p>
            <a:pPr marL="0" indent="0" algn="just" eaLnBrk="1" hangingPunct="1">
              <a:lnSpc>
                <a:spcPct val="100000"/>
              </a:lnSpc>
              <a:buFont typeface="Arial" charset="0"/>
              <a:buNone/>
            </a:pPr>
            <a:r>
              <a:rPr lang="ru-RU" sz="2200" smtClean="0"/>
              <a:t>если они проработали на работах с тяжелыми условиями труда соответственно </a:t>
            </a:r>
            <a:r>
              <a:rPr lang="ru-RU" sz="2200" b="1" smtClean="0">
                <a:solidFill>
                  <a:srgbClr val="009999"/>
                </a:solidFill>
              </a:rPr>
              <a:t>не менее 12 лет 6 месяцев и 10 лет</a:t>
            </a:r>
            <a:r>
              <a:rPr lang="ru-RU" sz="2200" smtClean="0">
                <a:solidFill>
                  <a:srgbClr val="009999"/>
                </a:solidFill>
              </a:rPr>
              <a:t> и имеют </a:t>
            </a:r>
            <a:r>
              <a:rPr lang="ru-RU" sz="2200" b="1" smtClean="0">
                <a:solidFill>
                  <a:srgbClr val="009999"/>
                </a:solidFill>
              </a:rPr>
              <a:t>страховой стаж соответственно не менее 25 лет и 20 лет</a:t>
            </a:r>
            <a:r>
              <a:rPr lang="ru-RU" sz="2200" smtClean="0">
                <a:solidFill>
                  <a:srgbClr val="009999"/>
                </a:solidFill>
              </a:rPr>
              <a:t>.</a:t>
            </a:r>
            <a:r>
              <a:rPr lang="ru-RU" sz="2200" smtClean="0"/>
              <a:t> </a:t>
            </a:r>
          </a:p>
          <a:p>
            <a:pPr marL="0" indent="0" algn="just" eaLnBrk="1" hangingPunct="1">
              <a:lnSpc>
                <a:spcPct val="100000"/>
              </a:lnSpc>
              <a:buFont typeface="Arial" charset="0"/>
              <a:buNone/>
            </a:pPr>
            <a:r>
              <a:rPr lang="ru-RU" sz="2200" smtClean="0"/>
              <a:t>В случае, если указанные лица проработали на перечисленных работах </a:t>
            </a:r>
            <a:r>
              <a:rPr lang="ru-RU" sz="2200" smtClean="0">
                <a:solidFill>
                  <a:srgbClr val="009999"/>
                </a:solidFill>
              </a:rPr>
              <a:t>не менее половины установленного срока и имеют требуемую продолжительность страхового стажа,</a:t>
            </a:r>
            <a:r>
              <a:rPr lang="ru-RU" sz="2200" smtClean="0"/>
              <a:t> страховая пенсия им назначается с уменьшением возраста, предусмотренного </a:t>
            </a:r>
            <a:r>
              <a:rPr lang="ru-RU" sz="2200" smtClean="0">
                <a:hlinkClick r:id="rId2"/>
              </a:rPr>
              <a:t>статьей 8</a:t>
            </a:r>
            <a:r>
              <a:rPr lang="ru-RU" sz="2200" smtClean="0"/>
              <a:t> настоящего Федерального закона по состоянию на 31 декабря 2018 года, </a:t>
            </a:r>
            <a:r>
              <a:rPr lang="ru-RU" sz="2200" b="1" smtClean="0">
                <a:solidFill>
                  <a:srgbClr val="009999"/>
                </a:solidFill>
              </a:rPr>
              <a:t>на один год за каждые 2 года и 6 месяцев такой работы</a:t>
            </a:r>
            <a:r>
              <a:rPr lang="ru-RU" sz="2200" b="1" smtClean="0"/>
              <a:t> мужчинам и </a:t>
            </a:r>
            <a:r>
              <a:rPr lang="ru-RU" sz="2200" b="1" smtClean="0">
                <a:solidFill>
                  <a:srgbClr val="009999"/>
                </a:solidFill>
              </a:rPr>
              <a:t>за каждые 2 года такой работы</a:t>
            </a:r>
            <a:r>
              <a:rPr lang="ru-RU" sz="2200" b="1" smtClean="0"/>
              <a:t> женщинам.</a:t>
            </a:r>
          </a:p>
          <a:p>
            <a:pPr marL="0" indent="0" algn="just" eaLnBrk="1" hangingPunct="1">
              <a:lnSpc>
                <a:spcPct val="100000"/>
              </a:lnSpc>
            </a:pPr>
            <a:endParaRPr lang="ru-RU" sz="2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idx="4294967295"/>
          </p:nvPr>
        </p:nvSpPr>
        <p:spPr>
          <a:xfrm>
            <a:off x="501650" y="166688"/>
            <a:ext cx="8667750" cy="1108075"/>
          </a:xfrm>
        </p:spPr>
        <p:txBody>
          <a:bodyPr/>
          <a:lstStyle/>
          <a:p>
            <a:pPr algn="ctr" eaLnBrk="1" hangingPunct="1"/>
            <a:r>
              <a:rPr lang="ru-RU" sz="2000" smtClean="0">
                <a:latin typeface="Calibri" pitchFamily="34" charset="0"/>
              </a:rPr>
              <a:t> </a:t>
            </a:r>
            <a:r>
              <a:rPr lang="ru-RU" sz="2000" b="1" smtClean="0">
                <a:latin typeface="Arial" charset="0"/>
              </a:rPr>
              <a:t>Зависимость уменьшения возраста от имеющегося специального </a:t>
            </a:r>
            <a:br>
              <a:rPr lang="ru-RU" sz="2000" b="1" smtClean="0">
                <a:latin typeface="Arial" charset="0"/>
              </a:rPr>
            </a:br>
            <a:r>
              <a:rPr lang="ru-RU" sz="2000" b="1" smtClean="0">
                <a:latin typeface="Arial" charset="0"/>
              </a:rPr>
              <a:t>трудового стажа представлена в виде таблицы</a:t>
            </a:r>
          </a:p>
        </p:txBody>
      </p:sp>
      <p:graphicFrame>
        <p:nvGraphicFramePr>
          <p:cNvPr id="37945" name="Group 57"/>
          <p:cNvGraphicFramePr>
            <a:graphicFrameLocks noGrp="1"/>
          </p:cNvGraphicFramePr>
          <p:nvPr>
            <p:ph idx="4294967295"/>
          </p:nvPr>
        </p:nvGraphicFramePr>
        <p:xfrm>
          <a:off x="760413" y="1238250"/>
          <a:ext cx="8069262" cy="5385983"/>
        </p:xfrm>
        <a:graphic>
          <a:graphicData uri="http://schemas.openxmlformats.org/drawingml/2006/table">
            <a:tbl>
              <a:tblPr/>
              <a:tblGrid>
                <a:gridCol w="3683000"/>
                <a:gridCol w="4386262"/>
              </a:tblGrid>
              <a:tr h="1012825">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09650">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11238">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09650">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1012825">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r h="0">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804863" rtl="0" eaLnBrk="1" fontAlgn="base" latinLnBrk="0" hangingPunct="1">
                        <a:lnSpc>
                          <a:spcPct val="107000"/>
                        </a:lnSpc>
                        <a:spcBef>
                          <a:spcPct val="0"/>
                        </a:spcBef>
                        <a:spcAft>
                          <a:spcPct val="0"/>
                        </a:spcAft>
                        <a:buClrTx/>
                        <a:buSzTx/>
                        <a:buFontTx/>
                        <a:buNone/>
                        <a:tabLst/>
                      </a:pPr>
                      <a:endParaRPr kumimoji="0" lang="ru-RU" sz="1400" b="0" i="0" u="none" strike="noStrike" cap="none" normalizeH="0" baseline="0" smtClean="0">
                        <a:ln>
                          <a:noFill/>
                        </a:ln>
                        <a:solidFill>
                          <a:srgbClr val="000000"/>
                        </a:solidFill>
                        <a:effectLst/>
                        <a:latin typeface="Arial" charset="0"/>
                        <a:cs typeface="Times New Roman" pitchFamily="18" charset="0"/>
                      </a:endParaRPr>
                    </a:p>
                  </a:txBody>
                  <a:tcPr marL="30850" marR="30850" marT="50756" marB="507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r>
            </a:tbl>
          </a:graphicData>
        </a:graphic>
      </p:graphicFrame>
      <p:graphicFrame>
        <p:nvGraphicFramePr>
          <p:cNvPr id="37940" name="Group 52"/>
          <p:cNvGraphicFramePr>
            <a:graphicFrameLocks noGrp="1"/>
          </p:cNvGraphicFramePr>
          <p:nvPr/>
        </p:nvGraphicFramePr>
        <p:xfrm>
          <a:off x="839788" y="1322388"/>
          <a:ext cx="8062912" cy="5167706"/>
        </p:xfrm>
        <a:graphic>
          <a:graphicData uri="http://schemas.openxmlformats.org/drawingml/2006/table">
            <a:tbl>
              <a:tblPr/>
              <a:tblGrid>
                <a:gridCol w="2014537"/>
                <a:gridCol w="2017713"/>
                <a:gridCol w="2012950"/>
                <a:gridCol w="2017712"/>
              </a:tblGrid>
              <a:tr h="1271588">
                <a:tc rowSpan="2" gridSpan="2">
                  <a:txBody>
                    <a:bodyPr/>
                    <a:lstStyle/>
                    <a:p>
                      <a:pPr marL="0" marR="0" lvl="0" indent="0" algn="ctr"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Стаж на работах, на работах с </a:t>
                      </a:r>
                      <a:r>
                        <a:rPr kumimoji="0" lang="ru-RU" sz="1400" b="1" i="0" u="none" strike="noStrike" cap="none" normalizeH="0" baseline="0" smtClean="0">
                          <a:ln>
                            <a:noFill/>
                          </a:ln>
                          <a:solidFill>
                            <a:schemeClr val="tx1"/>
                          </a:solidFill>
                          <a:effectLst/>
                          <a:latin typeface="Arial" charset="0"/>
                          <a:cs typeface="Arial" charset="0"/>
                        </a:rPr>
                        <a:t>тяжелыми</a:t>
                      </a:r>
                      <a:r>
                        <a:rPr kumimoji="0" lang="ru-RU" sz="1400" b="1" i="0" u="none" strike="noStrike" cap="none" normalizeH="0" baseline="0" smtClean="0">
                          <a:ln>
                            <a:noFill/>
                          </a:ln>
                          <a:solidFill>
                            <a:schemeClr val="tx1"/>
                          </a:solidFill>
                          <a:effectLst/>
                          <a:latin typeface="Calibri" pitchFamily="34" charset="0"/>
                          <a:cs typeface="Arial" charset="0"/>
                        </a:rPr>
                        <a:t> условиями труда </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ctr" defTabSz="804863" rtl="0" eaLnBrk="0" fontAlgn="base" latinLnBrk="0" hangingPunct="0">
                        <a:lnSpc>
                          <a:spcPct val="90000"/>
                        </a:lnSpc>
                        <a:spcBef>
                          <a:spcPts val="888"/>
                        </a:spcBef>
                        <a:spcAft>
                          <a:spcPct val="0"/>
                        </a:spcAft>
                        <a:buClrTx/>
                        <a:buSzTx/>
                        <a:buFont typeface="Arial" charset="0"/>
                        <a:buNone/>
                        <a:tabLst/>
                      </a:pPr>
                      <a:r>
                        <a:rPr kumimoji="0" lang="ru-RU" sz="1400" b="1" i="0" u="sng" strike="noStrike" cap="none" normalizeH="0" baseline="0" smtClean="0">
                          <a:ln>
                            <a:noFill/>
                          </a:ln>
                          <a:solidFill>
                            <a:srgbClr val="009999"/>
                          </a:solidFill>
                          <a:effectLst/>
                          <a:latin typeface="Calibri" pitchFamily="34" charset="0"/>
                          <a:cs typeface="Arial" charset="0"/>
                        </a:rPr>
                        <a:t>Список № 2</a:t>
                      </a:r>
                    </a:p>
                  </a:txBody>
                  <a:tcPr marL="80466" marR="80466" marT="40233" marB="402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FFDD"/>
                    </a:solidFill>
                  </a:tcPr>
                </a:tc>
                <a:tc rowSpan="2" hMerge="1">
                  <a:txBody>
                    <a:bodyPr/>
                    <a:lstStyle/>
                    <a:p>
                      <a:endParaRPr lang="ru-RU"/>
                    </a:p>
                  </a:txBody>
                  <a:tcPr/>
                </a:tc>
                <a:tc gridSpan="2">
                  <a:txBody>
                    <a:bodyPr/>
                    <a:lstStyle/>
                    <a:p>
                      <a:pPr marL="0" marR="0" lvl="0" indent="0" algn="ctr"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Право на пенсию с уменьшением возраста наступает:</a:t>
                      </a: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FFDD"/>
                    </a:solidFill>
                  </a:tcPr>
                </a:tc>
                <a:tc hMerge="1">
                  <a:txBody>
                    <a:bodyPr/>
                    <a:lstStyle/>
                    <a:p>
                      <a:endParaRPr lang="ru-RU"/>
                    </a:p>
                  </a:txBody>
                  <a:tcPr/>
                </a:tc>
              </a:tr>
              <a:tr h="560388">
                <a:tc gridSpan="2" vMerge="1">
                  <a:txBody>
                    <a:bodyPr/>
                    <a:lstStyle/>
                    <a:p>
                      <a:endParaRPr lang="ru-RU"/>
                    </a:p>
                  </a:txBody>
                  <a:tcPr/>
                </a:tc>
                <a:tc hMerge="1" vMerge="1">
                  <a:txBody>
                    <a:bodyPr/>
                    <a:lstStyle/>
                    <a:p>
                      <a:endParaRPr lang="ru-RU"/>
                    </a:p>
                  </a:txBody>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rgbClr val="009999"/>
                          </a:solidFill>
                          <a:effectLst/>
                          <a:latin typeface="Calibri" pitchFamily="34" charset="0"/>
                          <a:cs typeface="Arial" charset="0"/>
                        </a:rPr>
                        <a:t>мужчины</a:t>
                      </a: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rgbClr val="009999"/>
                          </a:solidFill>
                          <a:effectLst/>
                          <a:latin typeface="Calibri" pitchFamily="34" charset="0"/>
                          <a:cs typeface="Arial" charset="0"/>
                        </a:rPr>
                        <a:t>женщины</a:t>
                      </a: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FFDD"/>
                    </a:solidFill>
                  </a:tcPr>
                </a:tc>
              </a:tr>
              <a:tr h="3154363">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1" u="none" strike="noStrike" cap="none" normalizeH="0" baseline="0" smtClean="0">
                          <a:ln>
                            <a:noFill/>
                          </a:ln>
                          <a:solidFill>
                            <a:srgbClr val="009999"/>
                          </a:solidFill>
                          <a:effectLst/>
                          <a:latin typeface="Calibri" pitchFamily="34" charset="0"/>
                          <a:cs typeface="Arial" charset="0"/>
                        </a:rPr>
                        <a:t>Не менее</a:t>
                      </a:r>
                    </a:p>
                  </a:txBody>
                  <a:tcPr marL="80466" marR="80466" marT="40233" marB="402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 лет </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6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6 лет 3 мес.</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7</a:t>
                      </a:r>
                      <a:r>
                        <a:rPr kumimoji="0" lang="ru-RU" sz="1400" b="1" i="0" u="none" strike="noStrike" cap="none" normalizeH="0" baseline="0" smtClean="0">
                          <a:ln>
                            <a:noFill/>
                          </a:ln>
                          <a:solidFill>
                            <a:schemeClr val="tx1"/>
                          </a:solidFill>
                          <a:effectLst/>
                          <a:latin typeface="Calibri" pitchFamily="34" charset="0"/>
                          <a:cs typeface="Arial" charset="0"/>
                        </a:rPr>
                        <a:t> лет</a:t>
                      </a:r>
                      <a:r>
                        <a:rPr kumimoji="0" lang="ru-RU" sz="1400" b="1" i="0" u="none" strike="noStrike" cap="none" normalizeH="0" baseline="0" smtClean="0">
                          <a:ln>
                            <a:noFill/>
                          </a:ln>
                          <a:solidFill>
                            <a:schemeClr val="tx1"/>
                          </a:solidFill>
                          <a:effectLst/>
                          <a:latin typeface="Arial" charset="0"/>
                          <a:cs typeface="Arial" charset="0"/>
                        </a:rPr>
                        <a:t> 6 мес.</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8</a:t>
                      </a:r>
                      <a:r>
                        <a:rPr kumimoji="0" lang="ru-RU" sz="1400" b="1" i="0" u="none" strike="noStrike" cap="none" normalizeH="0" baseline="0" smtClean="0">
                          <a:ln>
                            <a:noFill/>
                          </a:ln>
                          <a:solidFill>
                            <a:schemeClr val="tx1"/>
                          </a:solidFill>
                          <a:effectLst/>
                          <a:latin typeface="Calibri" pitchFamily="34" charset="0"/>
                          <a:cs typeface="Arial" charset="0"/>
                        </a:rPr>
                        <a:t>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9</a:t>
                      </a:r>
                      <a:r>
                        <a:rPr kumimoji="0" lang="ru-RU" sz="1400" b="1" i="0" u="none" strike="noStrike" cap="none" normalizeH="0" baseline="0" smtClean="0">
                          <a:ln>
                            <a:noFill/>
                          </a:ln>
                          <a:solidFill>
                            <a:schemeClr val="tx1"/>
                          </a:solidFill>
                          <a:effectLst/>
                          <a:latin typeface="Calibri" pitchFamily="34" charset="0"/>
                          <a:cs typeface="Arial" charset="0"/>
                        </a:rPr>
                        <a:t> лет </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10 </a:t>
                      </a:r>
                      <a:r>
                        <a:rPr kumimoji="0" lang="ru-RU" sz="1400" b="1" i="0" u="none" strike="noStrike" cap="none" normalizeH="0" baseline="0" smtClean="0">
                          <a:ln>
                            <a:noFill/>
                          </a:ln>
                          <a:solidFill>
                            <a:schemeClr val="tx1"/>
                          </a:solidFill>
                          <a:effectLst/>
                          <a:latin typeface="Calibri" pitchFamily="34" charset="0"/>
                          <a:cs typeface="Arial" charset="0"/>
                        </a:rPr>
                        <a:t>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11</a:t>
                      </a:r>
                      <a:r>
                        <a:rPr kumimoji="0" lang="ru-RU" sz="1400" b="1" i="0" u="none" strike="noStrike" cap="none" normalizeH="0" baseline="0" smtClean="0">
                          <a:ln>
                            <a:noFill/>
                          </a:ln>
                          <a:solidFill>
                            <a:schemeClr val="tx1"/>
                          </a:solidFill>
                          <a:effectLst/>
                          <a:latin typeface="Calibri" pitchFamily="34" charset="0"/>
                          <a:cs typeface="Arial" charset="0"/>
                        </a:rPr>
                        <a:t>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12</a:t>
                      </a:r>
                      <a:r>
                        <a:rPr kumimoji="0" lang="ru-RU" sz="1400" b="1" i="0" u="none" strike="noStrike" cap="none" normalizeH="0" baseline="0" smtClean="0">
                          <a:ln>
                            <a:noFill/>
                          </a:ln>
                          <a:solidFill>
                            <a:schemeClr val="tx1"/>
                          </a:solidFill>
                          <a:effectLst/>
                          <a:latin typeface="Calibri" pitchFamily="34" charset="0"/>
                          <a:cs typeface="Arial" charset="0"/>
                        </a:rPr>
                        <a:t>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12</a:t>
                      </a:r>
                      <a:r>
                        <a:rPr kumimoji="0" lang="ru-RU" sz="1400" b="1" i="0" u="none" strike="noStrike" cap="none" normalizeH="0" baseline="0" smtClean="0">
                          <a:ln>
                            <a:noFill/>
                          </a:ln>
                          <a:solidFill>
                            <a:schemeClr val="tx1"/>
                          </a:solidFill>
                          <a:effectLst/>
                          <a:latin typeface="Calibri" pitchFamily="34" charset="0"/>
                          <a:cs typeface="Arial" charset="0"/>
                        </a:rPr>
                        <a:t> лет</a:t>
                      </a:r>
                      <a:r>
                        <a:rPr kumimoji="0" lang="ru-RU" sz="1400" b="1" i="0" u="none" strike="noStrike" cap="none" normalizeH="0" baseline="0" smtClean="0">
                          <a:ln>
                            <a:noFill/>
                          </a:ln>
                          <a:solidFill>
                            <a:schemeClr val="tx1"/>
                          </a:solidFill>
                          <a:effectLst/>
                          <a:latin typeface="Arial" charset="0"/>
                          <a:cs typeface="Arial" charset="0"/>
                        </a:rPr>
                        <a:t> 6 мес.</a:t>
                      </a:r>
                    </a:p>
                    <a:p>
                      <a:pPr marL="0" marR="0" lvl="0" indent="0" algn="l" defTabSz="804863" rtl="0" eaLnBrk="0" fontAlgn="base" latinLnBrk="0" hangingPunct="0">
                        <a:lnSpc>
                          <a:spcPct val="90000"/>
                        </a:lnSpc>
                        <a:spcBef>
                          <a:spcPts val="888"/>
                        </a:spcBef>
                        <a:spcAft>
                          <a:spcPct val="0"/>
                        </a:spcAft>
                        <a:buClrTx/>
                        <a:buSzTx/>
                        <a:buFont typeface="Arial" charset="0"/>
                        <a:buNone/>
                        <a:tabLst/>
                      </a:pPr>
                      <a:endParaRPr kumimoji="0" lang="ru-RU" sz="1400" b="1" i="0" u="none" strike="noStrike" cap="none" normalizeH="0" baseline="0" smtClean="0">
                        <a:ln>
                          <a:noFill/>
                        </a:ln>
                        <a:solidFill>
                          <a:schemeClr val="tx1"/>
                        </a:solidFill>
                        <a:effectLst/>
                        <a:latin typeface="Arial" charset="0"/>
                        <a:cs typeface="Arial" charset="0"/>
                      </a:endParaRP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58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57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57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57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56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56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56 лет</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55 лет</a:t>
                      </a:r>
                      <a:endParaRPr kumimoji="0" lang="ru-RU" sz="1400" b="1" i="0" u="none" strike="noStrike" cap="none" normalizeH="0" baseline="0" smtClean="0">
                        <a:ln>
                          <a:noFill/>
                        </a:ln>
                        <a:solidFill>
                          <a:schemeClr val="tx1"/>
                        </a:solidFill>
                        <a:effectLst/>
                        <a:latin typeface="Calibri" pitchFamily="34" charset="0"/>
                        <a:cs typeface="Arial" charset="0"/>
                      </a:endParaRPr>
                    </a:p>
                  </a:txBody>
                  <a:tcPr marL="80466" marR="80466" marT="40233" marB="4023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c>
                  <a:txBody>
                    <a:bodyPr/>
                    <a:lstStyle/>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53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52 года</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52 года</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52 года</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51 год</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51 год</a:t>
                      </a:r>
                      <a:endParaRPr kumimoji="0" lang="ru-RU" sz="1400" b="1" i="0" u="none" strike="noStrike" cap="none" normalizeH="0" baseline="0" smtClean="0">
                        <a:ln>
                          <a:noFill/>
                        </a:ln>
                        <a:solidFill>
                          <a:schemeClr val="tx1"/>
                        </a:solidFill>
                        <a:effectLst/>
                        <a:latin typeface="Arial" charset="0"/>
                        <a:cs typeface="Arial" charset="0"/>
                      </a:endParaRP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Calibri" pitchFamily="34" charset="0"/>
                          <a:cs typeface="Arial" charset="0"/>
                        </a:rPr>
                        <a:t>50 лет</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a:t>
                      </a:r>
                    </a:p>
                    <a:p>
                      <a:pPr marL="0" marR="0" lvl="0" indent="0" algn="l" defTabSz="804863" rtl="0" eaLnBrk="0" fontAlgn="base" latinLnBrk="0" hangingPunct="0">
                        <a:lnSpc>
                          <a:spcPct val="90000"/>
                        </a:lnSpc>
                        <a:spcBef>
                          <a:spcPts val="888"/>
                        </a:spcBef>
                        <a:spcAft>
                          <a:spcPct val="0"/>
                        </a:spcAft>
                        <a:buClrTx/>
                        <a:buSzTx/>
                        <a:buFont typeface="Arial" charset="0"/>
                        <a:buNone/>
                        <a:tabLst/>
                      </a:pPr>
                      <a:r>
                        <a:rPr kumimoji="0" lang="ru-RU" sz="1400" b="1" i="0" u="none" strike="noStrike" cap="none" normalizeH="0" baseline="0" smtClean="0">
                          <a:ln>
                            <a:noFill/>
                          </a:ln>
                          <a:solidFill>
                            <a:schemeClr val="tx1"/>
                          </a:solidFill>
                          <a:effectLst/>
                          <a:latin typeface="Arial" charset="0"/>
                          <a:cs typeface="Arial" charset="0"/>
                        </a:rPr>
                        <a:t>-</a:t>
                      </a:r>
                    </a:p>
                  </a:txBody>
                  <a:tcPr marL="80466" marR="80466" marT="40233" marB="402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AFFDD"/>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157163" y="0"/>
            <a:ext cx="9437687" cy="989013"/>
          </a:xfrm>
        </p:spPr>
        <p:txBody>
          <a:bodyPr/>
          <a:lstStyle/>
          <a:p>
            <a:pPr algn="ctr" eaLnBrk="1" hangingPunct="1">
              <a:defRPr/>
            </a:pPr>
            <a:r>
              <a:rPr lang="ru-RU" sz="2400" i="1" smtClean="0"/>
              <a:t>Федеральный закон от 28.12.2013 № 400-ФЗ «О страховых пенсиях»</a:t>
            </a:r>
            <a:endParaRPr lang="en-US" sz="2400" i="1" smtClean="0">
              <a:effectLst>
                <a:outerShdw blurRad="38100" dist="38100" dir="2700000" algn="tl">
                  <a:srgbClr val="FFFFFF"/>
                </a:outerShdw>
              </a:effectLst>
            </a:endParaRPr>
          </a:p>
        </p:txBody>
      </p:sp>
      <p:sp>
        <p:nvSpPr>
          <p:cNvPr id="15362" name="Текст 3"/>
          <p:cNvSpPr>
            <a:spLocks noGrp="1"/>
          </p:cNvSpPr>
          <p:nvPr>
            <p:ph type="body" sz="quarter" idx="4294967295"/>
          </p:nvPr>
        </p:nvSpPr>
        <p:spPr>
          <a:xfrm>
            <a:off x="5032375" y="762000"/>
            <a:ext cx="4379913" cy="1417638"/>
          </a:xfrm>
        </p:spPr>
        <p:txBody>
          <a:bodyPr anchor="b"/>
          <a:lstStyle/>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p:txBody>
      </p:sp>
      <p:sp>
        <p:nvSpPr>
          <p:cNvPr id="15363" name="Текст 2"/>
          <p:cNvSpPr>
            <a:spLocks noGrp="1"/>
          </p:cNvSpPr>
          <p:nvPr>
            <p:ph type="body" idx="4294967295"/>
          </p:nvPr>
        </p:nvSpPr>
        <p:spPr>
          <a:xfrm>
            <a:off x="473075" y="989013"/>
            <a:ext cx="9167813" cy="5654675"/>
          </a:xfrm>
        </p:spPr>
        <p:txBody>
          <a:bodyPr anchor="b"/>
          <a:lstStyle/>
          <a:p>
            <a:pPr marL="0" indent="0" algn="just">
              <a:buFont typeface="Arial" charset="0"/>
              <a:buNone/>
              <a:defRPr/>
            </a:pPr>
            <a:r>
              <a:rPr lang="ru-RU" altLang="ru-RU" b="1" i="1" smtClean="0"/>
              <a:t>     </a:t>
            </a:r>
            <a:r>
              <a:rPr lang="ru-RU" altLang="ru-RU" b="1" i="1" smtClean="0">
                <a:solidFill>
                  <a:srgbClr val="009999"/>
                </a:solidFill>
              </a:rPr>
              <a:t>  </a:t>
            </a:r>
            <a:r>
              <a:rPr lang="ru-RU" altLang="ru-RU" sz="2200" b="1" i="1" smtClean="0">
                <a:solidFill>
                  <a:srgbClr val="009999"/>
                </a:solidFill>
              </a:rPr>
              <a:t>-</a:t>
            </a:r>
            <a:r>
              <a:rPr lang="ru-RU" altLang="ru-RU" sz="2200" b="1" i="1" smtClean="0"/>
              <a:t> </a:t>
            </a:r>
            <a:r>
              <a:rPr lang="ru-RU" altLang="ru-RU" sz="2000" b="1" i="1" smtClean="0">
                <a:solidFill>
                  <a:srgbClr val="009999"/>
                </a:solidFill>
                <a:latin typeface="Arial" charset="0"/>
              </a:rPr>
              <a:t>Каким образом исправлять</a:t>
            </a:r>
            <a:r>
              <a:rPr lang="ru-RU" altLang="ru-RU" sz="2000" b="1" i="1" smtClean="0">
                <a:latin typeface="Arial" charset="0"/>
              </a:rPr>
              <a:t> </a:t>
            </a:r>
            <a:r>
              <a:rPr lang="ru-RU" altLang="ru-RU" sz="2000" b="1" i="1" smtClean="0">
                <a:solidFill>
                  <a:srgbClr val="009999"/>
                </a:solidFill>
                <a:latin typeface="Arial" charset="0"/>
              </a:rPr>
              <a:t>ошибки, допущенные при заполнении трудовой книжки?</a:t>
            </a:r>
            <a:r>
              <a:rPr lang="ru-RU" altLang="ru-RU" sz="2000" b="1" i="1" smtClean="0">
                <a:solidFill>
                  <a:srgbClr val="009999"/>
                </a:solidFill>
                <a:effectLst>
                  <a:outerShdw blurRad="38100" dist="38100" dir="2700000" algn="tl">
                    <a:srgbClr val="000000"/>
                  </a:outerShdw>
                </a:effectLst>
              </a:rPr>
              <a:t> </a:t>
            </a:r>
            <a:endParaRPr lang="ru-RU" altLang="ru-RU" sz="2000" b="1" i="1" smtClean="0">
              <a:solidFill>
                <a:srgbClr val="009999"/>
              </a:solidFill>
              <a:effectLst>
                <a:outerShdw blurRad="38100" dist="38100" dir="2700000" algn="tl">
                  <a:srgbClr val="000000"/>
                </a:outerShdw>
              </a:effectLst>
              <a:latin typeface="Arial" charset="0"/>
            </a:endParaRPr>
          </a:p>
          <a:p>
            <a:pPr marL="0" indent="0" algn="just">
              <a:buFont typeface="Arial" charset="0"/>
              <a:buNone/>
              <a:defRPr/>
            </a:pPr>
            <a:endParaRPr lang="ru-RU" altLang="ru-RU" sz="600" b="1" i="1" smtClean="0">
              <a:solidFill>
                <a:srgbClr val="009999"/>
              </a:solidFill>
              <a:effectLst>
                <a:outerShdw blurRad="38100" dist="38100" dir="2700000" algn="tl">
                  <a:srgbClr val="000000"/>
                </a:outerShdw>
              </a:effectLst>
              <a:latin typeface="Arial" charset="0"/>
            </a:endParaRPr>
          </a:p>
          <a:p>
            <a:pPr marL="0" indent="0" algn="ctr">
              <a:lnSpc>
                <a:spcPct val="80000"/>
              </a:lnSpc>
              <a:buFont typeface="Arial" charset="0"/>
              <a:buNone/>
              <a:defRPr/>
            </a:pPr>
            <a:r>
              <a:rPr lang="ru-RU" sz="2000" smtClean="0"/>
              <a:t>Основным документом, подтверждающим периоды работы по трудовому договору, </a:t>
            </a:r>
          </a:p>
          <a:p>
            <a:pPr marL="0" indent="0" algn="ctr">
              <a:lnSpc>
                <a:spcPct val="80000"/>
              </a:lnSpc>
              <a:buFont typeface="Arial" charset="0"/>
              <a:buNone/>
              <a:defRPr/>
            </a:pPr>
            <a:r>
              <a:rPr lang="ru-RU" sz="2000" b="1" smtClean="0">
                <a:solidFill>
                  <a:schemeClr val="hlink"/>
                </a:solidFill>
              </a:rPr>
              <a:t>является трудовая книжка установленного образца</a:t>
            </a:r>
            <a:r>
              <a:rPr lang="ru-RU" sz="2000" smtClean="0">
                <a:solidFill>
                  <a:schemeClr val="hlink"/>
                </a:solidFill>
              </a:rPr>
              <a:t>.</a:t>
            </a:r>
          </a:p>
          <a:p>
            <a:pPr marL="0" indent="0" algn="ctr">
              <a:buFont typeface="Arial" charset="0"/>
              <a:buNone/>
              <a:defRPr/>
            </a:pPr>
            <a:r>
              <a:rPr lang="ru-RU" sz="2000" smtClean="0"/>
              <a:t>На территории Российской Федерации с 1 января 2004 г. действует трудовая книжка,</a:t>
            </a:r>
            <a:r>
              <a:rPr lang="ru-RU" sz="2000" smtClean="0">
                <a:solidFill>
                  <a:srgbClr val="CC3300"/>
                </a:solidFill>
              </a:rPr>
              <a:t> </a:t>
            </a:r>
            <a:r>
              <a:rPr lang="ru-RU" sz="2000" b="1" smtClean="0">
                <a:solidFill>
                  <a:srgbClr val="CC3300"/>
                </a:solidFill>
                <a:hlinkClick r:id="rId3"/>
              </a:rPr>
              <a:t>форма</a:t>
            </a:r>
            <a:r>
              <a:rPr lang="ru-RU" sz="2000" smtClean="0">
                <a:solidFill>
                  <a:srgbClr val="CC3300"/>
                </a:solidFill>
              </a:rPr>
              <a:t> </a:t>
            </a:r>
            <a:r>
              <a:rPr lang="ru-RU" sz="2000" smtClean="0"/>
              <a:t>которой утверждена </a:t>
            </a:r>
            <a:r>
              <a:rPr lang="ru-RU" sz="2000" b="1" smtClean="0">
                <a:solidFill>
                  <a:schemeClr val="hlink"/>
                </a:solidFill>
              </a:rPr>
              <a:t>Постановлением Правительства РФ от 16.04.2003 N 225</a:t>
            </a:r>
            <a:r>
              <a:rPr lang="ru-RU" sz="2000" smtClean="0">
                <a:solidFill>
                  <a:schemeClr val="hlink"/>
                </a:solidFill>
              </a:rPr>
              <a:t>.</a:t>
            </a:r>
            <a:r>
              <a:rPr lang="ru-RU" sz="2000" smtClean="0"/>
              <a:t> </a:t>
            </a:r>
          </a:p>
          <a:p>
            <a:pPr marL="0" indent="0" algn="ctr">
              <a:buFont typeface="Arial" charset="0"/>
              <a:buNone/>
              <a:defRPr/>
            </a:pPr>
            <a:r>
              <a:rPr lang="ru-RU" sz="2000" smtClean="0"/>
              <a:t>Этим же Постановлением утверждены</a:t>
            </a:r>
            <a:r>
              <a:rPr lang="ru-RU" sz="2000" b="1" smtClean="0"/>
              <a:t> </a:t>
            </a:r>
            <a:r>
              <a:rPr lang="ru-RU" sz="2000" b="1" smtClean="0">
                <a:hlinkClick r:id="rId4"/>
              </a:rPr>
              <a:t>Правила</a:t>
            </a:r>
            <a:r>
              <a:rPr lang="ru-RU" sz="2000" b="1" smtClean="0"/>
              <a:t> </a:t>
            </a:r>
            <a:r>
              <a:rPr lang="ru-RU" sz="2000" smtClean="0"/>
              <a:t>ведения и хранения трудовых книжек, изготовления бланков трудовой книжки и обеспечения ими работодателей, а также </a:t>
            </a:r>
            <a:r>
              <a:rPr lang="ru-RU" sz="2000" b="1" smtClean="0">
                <a:hlinkClick r:id="rId5"/>
              </a:rPr>
              <a:t>форма</a:t>
            </a:r>
            <a:r>
              <a:rPr lang="ru-RU" sz="2000" smtClean="0"/>
              <a:t> вкладыша в трудовую книжку. </a:t>
            </a:r>
          </a:p>
          <a:p>
            <a:pPr marL="0" indent="0" algn="ctr">
              <a:buFont typeface="Arial" charset="0"/>
              <a:buNone/>
              <a:defRPr/>
            </a:pPr>
            <a:endParaRPr lang="ru-RU" sz="2000" smtClean="0"/>
          </a:p>
          <a:p>
            <a:pPr marL="0" indent="0" algn="ctr">
              <a:buFont typeface="Arial" charset="0"/>
              <a:buNone/>
              <a:defRPr/>
            </a:pPr>
            <a:r>
              <a:rPr lang="ru-RU" sz="2000" b="1" i="1" u="sng" smtClean="0">
                <a:solidFill>
                  <a:srgbClr val="009999"/>
                </a:solidFill>
                <a:effectLst>
                  <a:outerShdw blurRad="38100" dist="38100" dir="2700000" algn="tl">
                    <a:srgbClr val="000000"/>
                  </a:outerShdw>
                </a:effectLst>
              </a:rPr>
              <a:t>Исправление ошибок</a:t>
            </a:r>
            <a:r>
              <a:rPr lang="ru-RU" sz="2000" b="1" i="1" smtClean="0">
                <a:solidFill>
                  <a:srgbClr val="009999"/>
                </a:solidFill>
                <a:effectLst>
                  <a:outerShdw blurRad="38100" dist="38100" dir="2700000" algn="tl">
                    <a:srgbClr val="000000"/>
                  </a:outerShdw>
                </a:effectLst>
              </a:rPr>
              <a:t>,</a:t>
            </a:r>
            <a:r>
              <a:rPr lang="ru-RU" sz="2000" b="1" i="1" smtClean="0">
                <a:solidFill>
                  <a:srgbClr val="009999"/>
                </a:solidFill>
              </a:rPr>
              <a:t> допущенных при заполнении трудовой книжки необходимо осуществлять в соответствии с  Инструкцией по заполнению трудовых книжек </a:t>
            </a:r>
            <a:r>
              <a:rPr lang="ru-RU" sz="1800" b="1" i="1" smtClean="0">
                <a:solidFill>
                  <a:schemeClr val="hlink"/>
                </a:solidFill>
              </a:rPr>
              <a:t>(утв. Постановлением Минтруда России от 10.10.2003 N 69)</a:t>
            </a:r>
            <a:endParaRPr lang="ru-RU" sz="1800" b="1" i="1" smtClean="0">
              <a:solidFill>
                <a:schemeClr val="hlink"/>
              </a:solidFill>
              <a:latin typeface="Arial" charset="0"/>
            </a:endParaRPr>
          </a:p>
          <a:p>
            <a:pPr marL="0" indent="0" algn="ctr">
              <a:buFont typeface="Arial" charset="0"/>
              <a:buNone/>
              <a:defRPr/>
            </a:pPr>
            <a:endParaRPr lang="ru-RU" altLang="ru-RU" sz="1800" b="1" i="1" u="sng" smtClean="0">
              <a:solidFill>
                <a:schemeClr val="hlink"/>
              </a:solidFill>
              <a:latin typeface="Arial" charset="0"/>
            </a:endParaRPr>
          </a:p>
        </p:txBody>
      </p:sp>
      <p:sp>
        <p:nvSpPr>
          <p:cNvPr id="15364"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FAFA6B1C-3D0A-4EBF-9E1A-FAC8396AD664}" type="slidenum">
              <a:rPr lang="en-US" sz="1200"/>
              <a:pPr algn="r" defTabSz="804863"/>
              <a:t>2</a:t>
            </a:fld>
            <a:endParaRPr lang="en-US" sz="12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ъект 2"/>
          <p:cNvSpPr>
            <a:spLocks noGrp="1"/>
          </p:cNvSpPr>
          <p:nvPr>
            <p:ph idx="4294967295"/>
          </p:nvPr>
        </p:nvSpPr>
        <p:spPr>
          <a:xfrm>
            <a:off x="177800" y="877888"/>
            <a:ext cx="9580563" cy="623887"/>
          </a:xfrm>
        </p:spPr>
        <p:txBody>
          <a:bodyPr/>
          <a:lstStyle/>
          <a:p>
            <a:pPr marL="0" indent="0">
              <a:buFont typeface="Arial" charset="0"/>
              <a:buNone/>
            </a:pPr>
            <a:r>
              <a:rPr lang="ru-RU" sz="2200" b="1" i="1" smtClean="0">
                <a:solidFill>
                  <a:srgbClr val="009999"/>
                </a:solidFill>
              </a:rPr>
              <a:t>- </a:t>
            </a:r>
            <a:r>
              <a:rPr lang="ru-RU" sz="2100" b="1" i="1" smtClean="0">
                <a:solidFill>
                  <a:srgbClr val="009999"/>
                </a:solidFill>
              </a:rPr>
              <a:t>Оспаривает ли Пенсионный фонд материалы специальной оценки условий труда? Если да, то по каким причинам и результаты оспаривания?</a:t>
            </a:r>
            <a:r>
              <a:rPr lang="ru-RU" sz="2100" b="1" i="1" smtClean="0"/>
              <a:t> </a:t>
            </a:r>
          </a:p>
        </p:txBody>
      </p:sp>
      <p:sp>
        <p:nvSpPr>
          <p:cNvPr id="38914" name="Rectangle 2"/>
          <p:cNvSpPr>
            <a:spLocks noGrp="1" noChangeArrowheads="1"/>
          </p:cNvSpPr>
          <p:nvPr>
            <p:ph type="title" idx="4294967295"/>
          </p:nvPr>
        </p:nvSpPr>
        <p:spPr>
          <a:xfrm>
            <a:off x="449263" y="136525"/>
            <a:ext cx="9251950" cy="323850"/>
          </a:xfrm>
        </p:spPr>
        <p:txBody>
          <a:bodyPr/>
          <a:lstStyle/>
          <a:p>
            <a:pPr algn="ctr" eaLnBrk="1" hangingPunct="1"/>
            <a:r>
              <a:rPr lang="ru-RU" sz="2400" i="1" smtClean="0"/>
              <a:t>Федеральный закон от 28.12.2013 № 400-ФЗ «О страховых пенсиях»</a:t>
            </a:r>
            <a:endParaRPr lang="en-US" sz="2400" i="1" smtClean="0"/>
          </a:p>
        </p:txBody>
      </p:sp>
      <p:sp>
        <p:nvSpPr>
          <p:cNvPr id="38915" name="Объект 2"/>
          <p:cNvSpPr>
            <a:spLocks/>
          </p:cNvSpPr>
          <p:nvPr/>
        </p:nvSpPr>
        <p:spPr bwMode="auto">
          <a:xfrm>
            <a:off x="1354138" y="1698625"/>
            <a:ext cx="8007350" cy="4441825"/>
          </a:xfrm>
          <a:prstGeom prst="rect">
            <a:avLst/>
          </a:prstGeom>
          <a:noFill/>
          <a:ln w="9525">
            <a:noFill/>
            <a:miter lim="800000"/>
            <a:headEnd/>
            <a:tailEnd/>
          </a:ln>
        </p:spPr>
        <p:txBody>
          <a:bodyPr lIns="80466" tIns="40233" rIns="80466" bIns="40233"/>
          <a:lstStyle/>
          <a:p>
            <a:pPr defTabSz="804863" eaLnBrk="0" hangingPunct="0">
              <a:lnSpc>
                <a:spcPct val="90000"/>
              </a:lnSpc>
              <a:spcBef>
                <a:spcPts val="888"/>
              </a:spcBef>
              <a:buFont typeface="Arial" charset="0"/>
              <a:buNone/>
            </a:pPr>
            <a:endParaRPr lang="ru-RU" sz="2000" b="1" i="1">
              <a:latin typeface="Calibri" pitchFamily="34" charset="0"/>
            </a:endParaRPr>
          </a:p>
        </p:txBody>
      </p:sp>
      <p:sp>
        <p:nvSpPr>
          <p:cNvPr id="38916" name="Rectangle 8"/>
          <p:cNvSpPr>
            <a:spLocks noChangeArrowheads="1"/>
          </p:cNvSpPr>
          <p:nvPr/>
        </p:nvSpPr>
        <p:spPr bwMode="auto">
          <a:xfrm>
            <a:off x="258763" y="1666875"/>
            <a:ext cx="9305925" cy="4760913"/>
          </a:xfrm>
          <a:prstGeom prst="rect">
            <a:avLst/>
          </a:prstGeom>
          <a:noFill/>
          <a:ln w="9525">
            <a:noFill/>
            <a:miter lim="800000"/>
            <a:headEnd/>
            <a:tailEnd/>
          </a:ln>
        </p:spPr>
        <p:txBody>
          <a:bodyPr>
            <a:spAutoFit/>
          </a:bodyPr>
          <a:lstStyle/>
          <a:p>
            <a:pPr defTabSz="804863"/>
            <a:r>
              <a:rPr lang="ru-RU" altLang="ru-RU" sz="1800"/>
              <a:t>В соответствии со </a:t>
            </a:r>
            <a:r>
              <a:rPr lang="ru-RU" altLang="ru-RU" sz="1800" b="1">
                <a:solidFill>
                  <a:srgbClr val="009999"/>
                </a:solidFill>
              </a:rPr>
              <a:t>статьей 15 Федерального закона от 28 декабря 2013 года № 426-ФЗ «О специальной оценке условий труда»</a:t>
            </a:r>
            <a:r>
              <a:rPr lang="ru-RU" altLang="ru-RU" sz="1800"/>
              <a:t> (далее – Федеральный закон № 426-ФЗ) по результатам проведенной СОУТ </a:t>
            </a:r>
            <a:r>
              <a:rPr lang="ru-RU" altLang="ru-RU" sz="1800" b="1">
                <a:solidFill>
                  <a:srgbClr val="009999"/>
                </a:solidFill>
              </a:rPr>
              <a:t>организация, проводящая специальную оценку условий труда</a:t>
            </a:r>
            <a:r>
              <a:rPr lang="ru-RU" altLang="ru-RU" sz="1800"/>
              <a:t>, </a:t>
            </a:r>
            <a:r>
              <a:rPr lang="ru-RU" altLang="ru-RU" sz="1800" u="sng"/>
              <a:t>составляет отчет о ее проведении, который подписывается всеми членами комиссии и утверждается председателем комиссии. </a:t>
            </a:r>
          </a:p>
          <a:p>
            <a:pPr defTabSz="804863"/>
            <a:r>
              <a:rPr lang="ru-RU" altLang="ru-RU" sz="1800"/>
              <a:t>	Таким образом, </a:t>
            </a:r>
            <a:r>
              <a:rPr lang="ru-RU" altLang="ru-RU" sz="1800">
                <a:solidFill>
                  <a:srgbClr val="009999"/>
                </a:solidFill>
              </a:rPr>
              <a:t>датой завершения СОУТ следует считать дату утверждения отчета.</a:t>
            </a:r>
          </a:p>
          <a:p>
            <a:pPr defTabSz="804863"/>
            <a:r>
              <a:rPr lang="ru-RU" altLang="ru-RU" sz="1800"/>
              <a:t>Результаты СОУТ применяются с даты утверждения отчета и, соответственно, с этой даты применяются дополнительные тарифы страховых взносов в ПФР, установленные частью 2.1 статьи 58.3 Федерального закона № 212-ФЗ. При этом за месяц, в котором был утвержден отчет о проведении СОУТ, страховые взносы по дополнительным тарифам подлежат уплате только с части выплат, начисленных за период со дня утверждения отчета до конца месяца.</a:t>
            </a:r>
          </a:p>
          <a:p>
            <a:pPr defTabSz="804863"/>
            <a:r>
              <a:rPr lang="ru-RU" altLang="ru-RU" sz="1800">
                <a:solidFill>
                  <a:srgbClr val="CC3300"/>
                </a:solidFill>
              </a:rPr>
              <a:t>	</a:t>
            </a:r>
            <a:r>
              <a:rPr lang="ru-RU" altLang="ru-RU" sz="1800" b="1" i="1">
                <a:solidFill>
                  <a:srgbClr val="009999"/>
                </a:solidFill>
              </a:rPr>
              <a:t>Обязательность передачи результатов СОУТ, в том числе сведений, содержащихся в картах СОУТ, </a:t>
            </a:r>
            <a:r>
              <a:rPr lang="ru-RU" altLang="ru-RU" sz="1800" b="1" i="1" u="sng"/>
              <a:t>в Федеральную государственную систему учета результатов СОУТ</a:t>
            </a:r>
            <a:r>
              <a:rPr lang="ru-RU" altLang="ru-RU" sz="1800" b="1" i="1"/>
              <a:t> закреплена Федеральным законом № 426-ФЗ за организацией, проводящей СОУТ</a:t>
            </a:r>
            <a:r>
              <a:rPr lang="ru-RU" altLang="ru-RU" sz="1800" b="1" i="1">
                <a:solidFill>
                  <a:srgbClr val="009999"/>
                </a:solidFill>
              </a:rPr>
              <a:t> </a:t>
            </a:r>
            <a:r>
              <a:rPr lang="ru-RU" altLang="ru-RU" sz="1200" b="1" i="1"/>
              <a:t>(статья 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Прямоугольник 1"/>
          <p:cNvSpPr>
            <a:spLocks noChangeArrowheads="1"/>
          </p:cNvSpPr>
          <p:nvPr/>
        </p:nvSpPr>
        <p:spPr bwMode="auto">
          <a:xfrm>
            <a:off x="127000" y="166688"/>
            <a:ext cx="9652000" cy="6089650"/>
          </a:xfrm>
          <a:prstGeom prst="rect">
            <a:avLst/>
          </a:prstGeom>
          <a:noFill/>
          <a:ln w="9525">
            <a:noFill/>
            <a:miter lim="800000"/>
            <a:headEnd/>
            <a:tailEnd/>
          </a:ln>
        </p:spPr>
        <p:txBody>
          <a:bodyPr lIns="80466" tIns="40233" rIns="80466" bIns="40233">
            <a:spAutoFit/>
          </a:bodyPr>
          <a:lstStyle/>
          <a:p>
            <a:pPr algn="just" defTabSz="804863">
              <a:defRPr/>
            </a:pPr>
            <a:r>
              <a:rPr lang="ru-RU" altLang="ru-RU" sz="1800" b="1">
                <a:solidFill>
                  <a:srgbClr val="CC3300"/>
                </a:solidFill>
              </a:rPr>
              <a:t>	</a:t>
            </a:r>
            <a:r>
              <a:rPr lang="ru-RU" altLang="ru-RU" sz="1800" b="1" i="1">
                <a:latin typeface="Calibri" pitchFamily="34" charset="0"/>
              </a:rPr>
              <a:t>За работодателем действующим законодательством закреплена </a:t>
            </a:r>
            <a:r>
              <a:rPr lang="ru-RU" altLang="ru-RU" sz="1800" b="1" i="1" u="sng">
                <a:latin typeface="Calibri" pitchFamily="34" charset="0"/>
              </a:rPr>
              <a:t>обязанность</a:t>
            </a:r>
            <a:r>
              <a:rPr lang="ru-RU" altLang="ru-RU" sz="1800" b="1">
                <a:solidFill>
                  <a:srgbClr val="009999"/>
                </a:solidFill>
                <a:latin typeface="Calibri" pitchFamily="34" charset="0"/>
              </a:rPr>
              <a:t> </a:t>
            </a:r>
            <a:r>
              <a:rPr lang="ru-RU" altLang="ru-RU" sz="1800" b="1">
                <a:latin typeface="Calibri" pitchFamily="34" charset="0"/>
              </a:rPr>
              <a:t>представления в территориальные органы ПФР сведений индивидуального (персонифицированного) учета, в том числе о периодах работы, дающей право на досрочное пенсионное обеспечение</a:t>
            </a:r>
            <a:r>
              <a:rPr lang="ru-RU" altLang="ru-RU" sz="1800" b="1">
                <a:solidFill>
                  <a:schemeClr val="hlink"/>
                </a:solidFill>
                <a:latin typeface="Calibri" pitchFamily="34" charset="0"/>
              </a:rPr>
              <a:t> в соответствии с пунктами 1 - 18 части 1 статьи 30 Федерального закона № 400-ФЗ.</a:t>
            </a:r>
            <a:r>
              <a:rPr lang="ru-RU" altLang="ru-RU" sz="1800">
                <a:solidFill>
                  <a:schemeClr val="hlink"/>
                </a:solidFill>
                <a:latin typeface="Calibri" pitchFamily="34" charset="0"/>
              </a:rPr>
              <a:t> </a:t>
            </a:r>
          </a:p>
          <a:p>
            <a:pPr algn="just" defTabSz="804863">
              <a:defRPr/>
            </a:pPr>
            <a:endParaRPr lang="ru-RU" altLang="ru-RU" sz="1800">
              <a:solidFill>
                <a:schemeClr val="hlink"/>
              </a:solidFill>
              <a:latin typeface="Calibri" pitchFamily="34" charset="0"/>
            </a:endParaRPr>
          </a:p>
          <a:p>
            <a:pPr algn="just" defTabSz="804863">
              <a:defRPr/>
            </a:pPr>
            <a:r>
              <a:rPr lang="ru-RU" altLang="ru-RU" sz="1800">
                <a:latin typeface="Calibri" pitchFamily="34" charset="0"/>
              </a:rPr>
              <a:t>	</a:t>
            </a:r>
            <a:r>
              <a:rPr lang="ru-RU" altLang="ru-RU" sz="1800" b="1">
                <a:latin typeface="Calibri" pitchFamily="34" charset="0"/>
              </a:rPr>
              <a:t>При этом территориальному органу ПФР</a:t>
            </a:r>
            <a:r>
              <a:rPr lang="ru-RU" altLang="ru-RU" sz="1800" b="1">
                <a:solidFill>
                  <a:schemeClr val="tx2"/>
                </a:solidFill>
                <a:latin typeface="Calibri" pitchFamily="34" charset="0"/>
              </a:rPr>
              <a:t> </a:t>
            </a:r>
            <a:r>
              <a:rPr lang="ru-RU" altLang="ru-RU" sz="1800" b="1">
                <a:solidFill>
                  <a:srgbClr val="009999"/>
                </a:solidFill>
                <a:latin typeface="Calibri" pitchFamily="34" charset="0"/>
              </a:rPr>
              <a:t>предоставлено право</a:t>
            </a:r>
            <a:r>
              <a:rPr lang="ru-RU" altLang="ru-RU" sz="1800" b="1">
                <a:solidFill>
                  <a:schemeClr val="tx2"/>
                </a:solidFill>
                <a:latin typeface="Calibri" pitchFamily="34" charset="0"/>
              </a:rPr>
              <a:t> </a:t>
            </a:r>
            <a:r>
              <a:rPr lang="ru-RU" altLang="ru-RU" sz="1800" b="1">
                <a:latin typeface="Calibri" pitchFamily="34" charset="0"/>
              </a:rPr>
              <a:t>проведения у страхователей проверок документов, связанных с представлением таких сведений и с назначением (перерасчетом) и выплатой обязательного страхового обеспечения, требовать и получать у страхователей необходимые документы, справки и сведения по вопросам, возникающим в ходе указанных проверок</a:t>
            </a:r>
            <a:r>
              <a:rPr lang="ru-RU" altLang="ru-RU" b="1">
                <a:solidFill>
                  <a:schemeClr val="tx2"/>
                </a:solidFill>
                <a:latin typeface="Calibri" pitchFamily="34" charset="0"/>
              </a:rPr>
              <a:t> </a:t>
            </a:r>
            <a:r>
              <a:rPr lang="ru-RU" altLang="ru-RU" b="1">
                <a:latin typeface="Calibri" pitchFamily="34" charset="0"/>
              </a:rPr>
              <a:t>(</a:t>
            </a:r>
            <a:r>
              <a:rPr lang="ru-RU" altLang="ru-RU" sz="1200" b="1">
                <a:latin typeface="Calibri" pitchFamily="34" charset="0"/>
              </a:rPr>
              <a:t>статьи 11 и 16 Федерального закона от 1 апреля 1996 года № 27-ФЗ «Об индивидуальном (персонифицированном) учете в системе обязательного пенсионного страхования»; статьи 13 и 14 Федерального закона от 15 декабря 2001 года № 167-ФЗ «Об обязательном пенсионном страховании в Российской Федерации», часть 9 статьи 21 Федерального закона № 400-ФЗ).</a:t>
            </a:r>
            <a:r>
              <a:rPr lang="ru-RU" altLang="ru-RU" b="1">
                <a:solidFill>
                  <a:schemeClr val="tx2"/>
                </a:solidFill>
                <a:latin typeface="Calibri" pitchFamily="34" charset="0"/>
              </a:rPr>
              <a:t> </a:t>
            </a:r>
          </a:p>
          <a:p>
            <a:pPr algn="just" defTabSz="804863">
              <a:defRPr/>
            </a:pPr>
            <a:endParaRPr lang="ru-RU" altLang="ru-RU" b="1">
              <a:solidFill>
                <a:schemeClr val="tx2"/>
              </a:solidFill>
              <a:latin typeface="Calibri" pitchFamily="34" charset="0"/>
            </a:endParaRPr>
          </a:p>
          <a:p>
            <a:pPr algn="just" defTabSz="804863">
              <a:defRPr/>
            </a:pPr>
            <a:r>
              <a:rPr lang="ru-RU" altLang="ru-RU" sz="1800">
                <a:effectLst>
                  <a:outerShdw blurRad="38100" dist="38100" dir="2700000" algn="tl">
                    <a:srgbClr val="FFFFFF"/>
                  </a:outerShdw>
                </a:effectLst>
                <a:latin typeface="Calibri" pitchFamily="34" charset="0"/>
              </a:rPr>
              <a:t>В этой связи в отношении лиц, занятых на работах, предусмотренных пунктами 1 – 18 части 1 статьи 30 Федерального закона № 400-ФЗ, могут быть запрошены и карты СОУТ</a:t>
            </a:r>
            <a:r>
              <a:rPr lang="ru-RU" altLang="ru-RU" sz="1800">
                <a:solidFill>
                  <a:srgbClr val="CC3300"/>
                </a:solidFill>
                <a:latin typeface="Calibri" pitchFamily="34" charset="0"/>
              </a:rPr>
              <a:t>.</a:t>
            </a:r>
          </a:p>
          <a:p>
            <a:pPr algn="just" defTabSz="804863">
              <a:defRPr/>
            </a:pPr>
            <a:endParaRPr lang="ru-RU" altLang="ru-RU" sz="800">
              <a:solidFill>
                <a:srgbClr val="CC3300"/>
              </a:solidFill>
              <a:latin typeface="Calibri" pitchFamily="34" charset="0"/>
            </a:endParaRPr>
          </a:p>
          <a:p>
            <a:pPr algn="just" defTabSz="804863">
              <a:defRPr/>
            </a:pPr>
            <a:r>
              <a:rPr lang="ru-RU" altLang="ru-RU" b="1">
                <a:solidFill>
                  <a:schemeClr val="tx2"/>
                </a:solidFill>
                <a:latin typeface="Calibri" pitchFamily="34" charset="0"/>
              </a:rPr>
              <a:t>	</a:t>
            </a:r>
            <a:r>
              <a:rPr lang="ru-RU" altLang="ru-RU" sz="1800" i="1">
                <a:latin typeface="Calibri" pitchFamily="34" charset="0"/>
              </a:rPr>
              <a:t>По вопросу необходимости производства оценки качества проведения СОУТ и правильности предоставления работникам гарантий и компенсаций за работу с вредными и (или) опасными условиями труда, в том числе досрочного пенсионного обеспечения,</a:t>
            </a:r>
            <a:r>
              <a:rPr lang="ru-RU" altLang="ru-RU" sz="1800" b="1">
                <a:solidFill>
                  <a:schemeClr val="hlink"/>
                </a:solidFill>
                <a:latin typeface="Calibri" pitchFamily="34" charset="0"/>
              </a:rPr>
              <a:t> </a:t>
            </a:r>
            <a:r>
              <a:rPr lang="ru-RU" altLang="ru-RU" sz="1800" b="1">
                <a:solidFill>
                  <a:srgbClr val="009999"/>
                </a:solidFill>
                <a:latin typeface="Calibri" pitchFamily="34" charset="0"/>
              </a:rPr>
              <a:t>можно обратиться  в </a:t>
            </a:r>
            <a:r>
              <a:rPr lang="ru-RU" altLang="ru-RU" sz="1800" b="1" u="sng">
                <a:solidFill>
                  <a:srgbClr val="009999"/>
                </a:solidFill>
                <a:latin typeface="Calibri" pitchFamily="34" charset="0"/>
              </a:rPr>
              <a:t>территориальный орган Роструда</a:t>
            </a:r>
            <a:r>
              <a:rPr lang="ru-RU" altLang="ru-RU" b="1">
                <a:solidFill>
                  <a:schemeClr val="tx2"/>
                </a:solidFill>
                <a:latin typeface="Calibri" pitchFamily="34" charset="0"/>
              </a:rPr>
              <a:t> </a:t>
            </a:r>
            <a:r>
              <a:rPr lang="ru-RU" altLang="ru-RU" sz="1200" b="1">
                <a:solidFill>
                  <a:schemeClr val="tx2"/>
                </a:solidFill>
                <a:latin typeface="Calibri" pitchFamily="34" charset="0"/>
              </a:rPr>
              <a:t>(статья 25 Федерального закона № 426-ФЗ, подпункт «в» пункта 3 и пункта 7 Порядка проведения государственной экспертизы условий труда, утвержденного приказом Минтруда России от 12 августа 2014 года № 549н).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idx="4294967295"/>
          </p:nvPr>
        </p:nvSpPr>
        <p:spPr>
          <a:xfrm>
            <a:off x="263525" y="546100"/>
            <a:ext cx="9251950" cy="5959475"/>
          </a:xfrm>
        </p:spPr>
        <p:txBody>
          <a:bodyPr/>
          <a:lstStyle/>
          <a:p>
            <a:pPr algn="ctr" eaLnBrk="1" hangingPunct="1"/>
            <a:r>
              <a:rPr lang="ru-RU" sz="2200" b="1" smtClean="0"/>
              <a:t>Пенсионным фондом</a:t>
            </a:r>
            <a:r>
              <a:rPr lang="ru-RU" sz="2200" smtClean="0"/>
              <a:t> </a:t>
            </a:r>
            <a:r>
              <a:rPr lang="ru-RU" sz="2200" b="1" smtClean="0"/>
              <a:t>при проведении заблаговременной работы с лицами, выходящими на досрочную страховую пенсию,</a:t>
            </a:r>
            <a:br>
              <a:rPr lang="ru-RU" sz="2200" b="1" smtClean="0"/>
            </a:br>
            <a:r>
              <a:rPr lang="ru-RU" sz="2200" b="1" smtClean="0"/>
              <a:t> при рассмотрении заявлений о назначении досрочной  страховой пенсии  по старости</a:t>
            </a:r>
            <a:br>
              <a:rPr lang="ru-RU" sz="2200" b="1" smtClean="0"/>
            </a:br>
            <a:r>
              <a:rPr lang="ru-RU" sz="2200" b="1" smtClean="0"/>
              <a:t> и документов, имеющихся в распоряжении территориальных органов ПФР, в том числе содержащих сведения индивидуального (персонифицированного) учета</a:t>
            </a:r>
            <a:r>
              <a:rPr lang="ru-RU" sz="2000" b="1" smtClean="0"/>
              <a:t> </a:t>
            </a:r>
            <a:r>
              <a:rPr lang="ru-RU" sz="2000" b="1" i="1" smtClean="0">
                <a:solidFill>
                  <a:srgbClr val="009999"/>
                </a:solidFill>
              </a:rPr>
              <a:t>используются сведения Федеральной государственной информационной системы учета результатов проведения специальной оценки условий труда (ФГИС СОУТ)</a:t>
            </a:r>
            <a:r>
              <a:rPr lang="ru-RU" sz="2000" b="1" smtClean="0"/>
              <a:t> </a:t>
            </a:r>
            <a:r>
              <a:rPr lang="ru-RU" sz="1600" b="1" smtClean="0"/>
              <a:t>(сведения об итоговом классе условий труда, который является одним из юридически значимых критериев для досрочного пенсионного обеспечения, установленных ч. 6 ст. 30 Федерального Закона № 400-ФЗ, и объектом учета данной системы, при соотнесении его со страховым номером индивидуального лицевого счета (СНИЛС) работника, занятого на соответствующих видах работ).</a:t>
            </a:r>
            <a:r>
              <a:rPr lang="ru-RU" sz="2000" b="1" smtClean="0"/>
              <a:t> </a:t>
            </a:r>
            <a:br>
              <a:rPr lang="ru-RU" sz="2000" b="1" smtClean="0"/>
            </a:br>
            <a:r>
              <a:rPr lang="ru-RU" sz="2000" b="1" i="1" smtClean="0">
                <a:solidFill>
                  <a:srgbClr val="009999"/>
                </a:solidFill>
              </a:rPr>
              <a:t>В этой связи при выявлении территориальными органами ПФР расхождений в сведениях, переданных в установленном порядке в ФГИС СОУТ, </a:t>
            </a:r>
            <a:br>
              <a:rPr lang="ru-RU" sz="2000" b="1" i="1" smtClean="0">
                <a:solidFill>
                  <a:srgbClr val="009999"/>
                </a:solidFill>
              </a:rPr>
            </a:br>
            <a:r>
              <a:rPr lang="ru-RU" sz="2000" b="1" i="1" smtClean="0">
                <a:solidFill>
                  <a:srgbClr val="009999"/>
                </a:solidFill>
              </a:rPr>
              <a:t>и в сведениях, содержащихся в отчете о проведении СОУТ у работодателя</a:t>
            </a:r>
            <a:r>
              <a:rPr lang="ru-RU" sz="2000" b="1" smtClean="0"/>
              <a:t>, </a:t>
            </a:r>
            <a:r>
              <a:rPr lang="ru-RU" sz="2200" b="1" smtClean="0"/>
              <a:t>информацию о данных фактах </a:t>
            </a:r>
            <a:br>
              <a:rPr lang="ru-RU" sz="2200" b="1" smtClean="0"/>
            </a:br>
            <a:r>
              <a:rPr lang="ru-RU" sz="2200" b="1" smtClean="0"/>
              <a:t>Органы ПФР направляют  в территориальные органы Р</a:t>
            </a:r>
            <a:r>
              <a:rPr lang="ru-RU" sz="2200" b="1" u="sng" smtClean="0"/>
              <a:t>оструда</a:t>
            </a:r>
            <a:r>
              <a:rPr lang="ru-RU" sz="2200" b="1" smtClean="0"/>
              <a:t> для принятия ими в отношении работодателей, а так же организаций, проводящих СОУТ, соответствующих мер.</a:t>
            </a:r>
          </a:p>
        </p:txBody>
      </p:sp>
      <p:sp>
        <p:nvSpPr>
          <p:cNvPr id="40962" name="Объект 2"/>
          <p:cNvSpPr>
            <a:spLocks noGrp="1"/>
          </p:cNvSpPr>
          <p:nvPr>
            <p:ph idx="4294967295"/>
          </p:nvPr>
        </p:nvSpPr>
        <p:spPr>
          <a:xfrm>
            <a:off x="141288" y="6318250"/>
            <a:ext cx="9444037" cy="249238"/>
          </a:xfrm>
        </p:spPr>
        <p:txBody>
          <a:bodyPr/>
          <a:lstStyle/>
          <a:p>
            <a:pPr marL="0" indent="0"/>
            <a:endParaRPr lang="ru-RU" smtClean="0"/>
          </a:p>
          <a:p>
            <a:pPr marL="0" indent="0" algn="just" eaLnBrk="1" hangingPunct="1">
              <a:lnSpc>
                <a:spcPct val="100000"/>
              </a:lnSpc>
            </a:pPr>
            <a:endParaRPr lang="ru-RU"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idx="4294967295"/>
          </p:nvPr>
        </p:nvSpPr>
        <p:spPr>
          <a:xfrm>
            <a:off x="174625" y="261938"/>
            <a:ext cx="9283700" cy="2155825"/>
          </a:xfrm>
        </p:spPr>
        <p:txBody>
          <a:bodyPr/>
          <a:lstStyle/>
          <a:p>
            <a:pPr algn="ctr" eaLnBrk="1" hangingPunct="1"/>
            <a:r>
              <a:rPr lang="ru-RU" sz="2000" b="1" smtClean="0"/>
              <a:t>В соответствии с частью 1 статьи 25 Федерального закона № 426-ФЗ государственный контроль (надзор) за соблюдением указанного Федерального закона, в том числе за правильностью, полнотой и достоверностью сведений, содержащихся в ФГИС СОУТ,</a:t>
            </a:r>
            <a:r>
              <a:rPr lang="ru-RU" sz="2000" smtClean="0"/>
              <a:t> </a:t>
            </a:r>
            <a:r>
              <a:rPr lang="ru-RU" sz="2000" b="1" i="1" smtClean="0">
                <a:solidFill>
                  <a:srgbClr val="009999"/>
                </a:solidFill>
              </a:rPr>
              <a:t>осуществляется Рострудом и его территориальными органами в соответствии с Трудовым кодексом Российской Федерации, другими федеральными законами и иными нормативными актами Российской Федерации.</a:t>
            </a:r>
            <a:br>
              <a:rPr lang="ru-RU" sz="2000" b="1" i="1" smtClean="0">
                <a:solidFill>
                  <a:srgbClr val="009999"/>
                </a:solidFill>
              </a:rPr>
            </a:br>
            <a:endParaRPr lang="ru-RU" sz="2000" b="1" i="1" smtClean="0">
              <a:solidFill>
                <a:srgbClr val="009999"/>
              </a:solidFill>
            </a:endParaRPr>
          </a:p>
        </p:txBody>
      </p:sp>
      <p:sp>
        <p:nvSpPr>
          <p:cNvPr id="41986" name="Объект 2"/>
          <p:cNvSpPr>
            <a:spLocks noGrp="1"/>
          </p:cNvSpPr>
          <p:nvPr>
            <p:ph idx="4294967295"/>
          </p:nvPr>
        </p:nvSpPr>
        <p:spPr>
          <a:xfrm>
            <a:off x="479425" y="2286000"/>
            <a:ext cx="9194800" cy="3786188"/>
          </a:xfrm>
        </p:spPr>
        <p:txBody>
          <a:bodyPr/>
          <a:lstStyle/>
          <a:p>
            <a:pPr marL="0" indent="0" algn="just" eaLnBrk="1" hangingPunct="1">
              <a:lnSpc>
                <a:spcPct val="100000"/>
              </a:lnSpc>
            </a:pPr>
            <a:endParaRPr lang="ru-RU" sz="1600" smtClean="0"/>
          </a:p>
          <a:p>
            <a:pPr marL="0" indent="0">
              <a:buFont typeface="Arial" charset="0"/>
              <a:buNone/>
            </a:pPr>
            <a:r>
              <a:rPr lang="ru-RU" sz="1800" smtClean="0"/>
              <a:t>По сообщению Департамента условий и охраны труда Минтруда России от 18.02.2019 № 15-4/В-465, за нарушение порядка проведения СОУТ </a:t>
            </a:r>
            <a:r>
              <a:rPr lang="ru-RU" sz="1800" b="1" smtClean="0">
                <a:solidFill>
                  <a:srgbClr val="009999"/>
                </a:solidFill>
              </a:rPr>
              <a:t>Кодексом Российской Федерации об административных нарушениях (далее – КоАП)</a:t>
            </a:r>
            <a:r>
              <a:rPr lang="ru-RU" sz="1800" smtClean="0"/>
              <a:t> предусмотрена </a:t>
            </a:r>
            <a:r>
              <a:rPr lang="ru-RU" sz="1800" b="1" smtClean="0">
                <a:solidFill>
                  <a:srgbClr val="009999"/>
                </a:solidFill>
              </a:rPr>
              <a:t>административная ответственность.</a:t>
            </a:r>
          </a:p>
          <a:p>
            <a:pPr marL="0" indent="0">
              <a:buFont typeface="Arial" charset="0"/>
              <a:buNone/>
            </a:pPr>
            <a:r>
              <a:rPr lang="ru-RU" sz="1800" b="1" smtClean="0">
                <a:solidFill>
                  <a:srgbClr val="009999"/>
                </a:solidFill>
              </a:rPr>
              <a:t>Нарушение организацией, проводившей СОУТ,</a:t>
            </a:r>
            <a:r>
              <a:rPr lang="ru-RU" sz="1800" smtClean="0"/>
              <a:t> установленного порядка проведения СОУТ образует состав административного правонарушения, ответственность за которое предусмотрена в соответствии с частью 1 статьи 14.54 КоАП.</a:t>
            </a:r>
          </a:p>
          <a:p>
            <a:pPr marL="0" indent="0">
              <a:buFont typeface="Arial" charset="0"/>
              <a:buNone/>
            </a:pPr>
            <a:r>
              <a:rPr lang="ru-RU" sz="1800" b="1" smtClean="0">
                <a:solidFill>
                  <a:srgbClr val="009999"/>
                </a:solidFill>
              </a:rPr>
              <a:t>Нарушение работодателем</a:t>
            </a:r>
            <a:r>
              <a:rPr lang="ru-RU" sz="1800" smtClean="0"/>
              <a:t> трудового законодательства и иных нормативных правовых актов, содержащих нормы трудового права, в свою очередь, образует состав административного правонарушения, ответственность за которое предусмотрена в соответствии с частью 1 статьи 5.27 КоАП.</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Заголовок 1"/>
          <p:cNvSpPr>
            <a:spLocks noGrp="1"/>
          </p:cNvSpPr>
          <p:nvPr>
            <p:ph type="title" idx="4294967295"/>
          </p:nvPr>
        </p:nvSpPr>
        <p:spPr>
          <a:xfrm>
            <a:off x="350838" y="136525"/>
            <a:ext cx="9375775" cy="1295400"/>
          </a:xfrm>
        </p:spPr>
        <p:txBody>
          <a:bodyPr/>
          <a:lstStyle/>
          <a:p>
            <a:pPr algn="ctr" eaLnBrk="1" hangingPunct="1"/>
            <a:r>
              <a:rPr lang="ru-RU" sz="1800" b="1" smtClean="0"/>
              <a:t>В практике территориальных органов ПФР имеют место случаи,</a:t>
            </a:r>
            <a:br>
              <a:rPr lang="ru-RU" sz="1800" b="1" smtClean="0"/>
            </a:br>
            <a:r>
              <a:rPr lang="ru-RU" sz="1800" b="1" smtClean="0"/>
              <a:t> когда сведения о результатах СОУТ, содержащиеся в информационной системе,</a:t>
            </a:r>
            <a:br>
              <a:rPr lang="ru-RU" sz="1800" b="1" smtClean="0"/>
            </a:br>
            <a:r>
              <a:rPr lang="ru-RU" sz="1800" b="1" smtClean="0">
                <a:solidFill>
                  <a:schemeClr val="tx2"/>
                </a:solidFill>
              </a:rPr>
              <a:t> </a:t>
            </a:r>
            <a:r>
              <a:rPr lang="ru-RU" sz="1800" b="1" smtClean="0">
                <a:solidFill>
                  <a:srgbClr val="009999"/>
                </a:solidFill>
              </a:rPr>
              <a:t>не соответствуют (противоречат) результатам СОУТ</a:t>
            </a:r>
            <a:r>
              <a:rPr lang="ru-RU" sz="1800" b="1" u="sng" smtClean="0">
                <a:solidFill>
                  <a:srgbClr val="009999"/>
                </a:solidFill>
              </a:rPr>
              <a:t>,</a:t>
            </a:r>
            <a:r>
              <a:rPr lang="ru-RU" sz="1800" b="1" smtClean="0">
                <a:solidFill>
                  <a:schemeClr val="tx2"/>
                </a:solidFill>
              </a:rPr>
              <a:t> </a:t>
            </a:r>
            <a:r>
              <a:rPr lang="ru-RU" sz="1800" b="1" smtClean="0"/>
              <a:t>включенным в отчет о проведении СОУТ, хранящийся у работодателя, либо информационная система содержит неполную информацию</a:t>
            </a:r>
            <a:r>
              <a:rPr lang="ru-RU" sz="1800" b="1" smtClean="0">
                <a:solidFill>
                  <a:schemeClr val="tx2"/>
                </a:solidFill>
              </a:rPr>
              <a:t>.</a:t>
            </a:r>
          </a:p>
        </p:txBody>
      </p:sp>
      <p:sp>
        <p:nvSpPr>
          <p:cNvPr id="43010" name="Объект 2"/>
          <p:cNvSpPr>
            <a:spLocks noGrp="1"/>
          </p:cNvSpPr>
          <p:nvPr>
            <p:ph idx="4294967295"/>
          </p:nvPr>
        </p:nvSpPr>
        <p:spPr>
          <a:xfrm>
            <a:off x="273050" y="1563688"/>
            <a:ext cx="9374188" cy="5049837"/>
          </a:xfrm>
        </p:spPr>
        <p:txBody>
          <a:bodyPr/>
          <a:lstStyle/>
          <a:p>
            <a:pPr marL="0" indent="0" algn="just" eaLnBrk="1" hangingPunct="1">
              <a:lnSpc>
                <a:spcPct val="100000"/>
              </a:lnSpc>
              <a:buFont typeface="Arial" charset="0"/>
              <a:buNone/>
            </a:pPr>
            <a:r>
              <a:rPr lang="ru-RU" sz="1800" b="1" smtClean="0">
                <a:solidFill>
                  <a:schemeClr val="tx2"/>
                </a:solidFill>
                <a:latin typeface="Arial" charset="0"/>
              </a:rPr>
              <a:t>	</a:t>
            </a:r>
            <a:r>
              <a:rPr lang="ru-RU" sz="1800" b="1" i="1" smtClean="0"/>
              <a:t>Например</a:t>
            </a:r>
            <a:r>
              <a:rPr lang="ru-RU" sz="1800" b="1" i="1" u="sng" smtClean="0"/>
              <a:t>,</a:t>
            </a:r>
            <a:r>
              <a:rPr lang="ru-RU" sz="1800" b="1" smtClean="0"/>
              <a:t> выявлены расхождения по классу условий труда</a:t>
            </a:r>
            <a:r>
              <a:rPr lang="ru-RU" sz="1800" b="1" smtClean="0">
                <a:solidFill>
                  <a:schemeClr val="tx2"/>
                </a:solidFill>
              </a:rPr>
              <a:t> </a:t>
            </a:r>
            <a:r>
              <a:rPr lang="ru-RU" sz="1800" b="1" smtClean="0">
                <a:solidFill>
                  <a:schemeClr val="hlink"/>
                </a:solidFill>
              </a:rPr>
              <a:t>по рабочему месту каменщика</a:t>
            </a:r>
            <a:r>
              <a:rPr lang="ru-RU" sz="1800" b="1" smtClean="0">
                <a:solidFill>
                  <a:schemeClr val="tx2"/>
                </a:solidFill>
              </a:rPr>
              <a:t>: </a:t>
            </a:r>
            <a:r>
              <a:rPr lang="ru-RU" sz="1800" b="1" smtClean="0">
                <a:solidFill>
                  <a:srgbClr val="009999"/>
                </a:solidFill>
              </a:rPr>
              <a:t>в сведениях ФГИС СОУТ указан итоговый класс условий труда – 2</a:t>
            </a:r>
            <a:r>
              <a:rPr lang="ru-RU" sz="1800" b="1" u="sng" smtClean="0">
                <a:solidFill>
                  <a:srgbClr val="009999"/>
                </a:solidFill>
              </a:rPr>
              <a:t>,</a:t>
            </a:r>
            <a:r>
              <a:rPr lang="ru-RU" sz="1800" b="1" smtClean="0">
                <a:solidFill>
                  <a:schemeClr val="tx2"/>
                </a:solidFill>
              </a:rPr>
              <a:t> </a:t>
            </a:r>
            <a:r>
              <a:rPr lang="ru-RU" sz="1800" b="1" smtClean="0"/>
              <a:t>с учетом которого работы, выполняемые на таком рабочем месте, не могут быть отнесены к работам, дающим право на досрочную страховую пенсию по старости;</a:t>
            </a:r>
            <a:r>
              <a:rPr lang="ru-RU" sz="1800" b="1" smtClean="0">
                <a:solidFill>
                  <a:schemeClr val="tx2"/>
                </a:solidFill>
              </a:rPr>
              <a:t> </a:t>
            </a:r>
            <a:r>
              <a:rPr lang="ru-RU" sz="1800" b="1" smtClean="0">
                <a:solidFill>
                  <a:srgbClr val="009999"/>
                </a:solidFill>
              </a:rPr>
              <a:t>в карте СОУТ и сводной ведомости результатов проведения СОУТ, представленных работодателем, указан итоговый класс условий труда – 3.1,</a:t>
            </a:r>
            <a:r>
              <a:rPr lang="ru-RU" sz="1800" b="1" smtClean="0">
                <a:solidFill>
                  <a:schemeClr val="tx2"/>
                </a:solidFill>
              </a:rPr>
              <a:t> </a:t>
            </a:r>
            <a:r>
              <a:rPr lang="ru-RU" sz="1800" b="1" smtClean="0"/>
              <a:t>который дает соответствующему работнику право на досрочное пенсионное обеспечение по пункту 2 части 1 статьи 30 Федерального закона № 400-ФЗ.</a:t>
            </a:r>
          </a:p>
          <a:p>
            <a:pPr marL="0" indent="0" algn="just" eaLnBrk="1" hangingPunct="1">
              <a:lnSpc>
                <a:spcPct val="100000"/>
              </a:lnSpc>
              <a:buFont typeface="Arial" charset="0"/>
              <a:buNone/>
            </a:pPr>
            <a:r>
              <a:rPr lang="ru-RU" sz="1800" b="1" smtClean="0">
                <a:solidFill>
                  <a:schemeClr val="tx2"/>
                </a:solidFill>
                <a:latin typeface="Arial" charset="0"/>
              </a:rPr>
              <a:t>	</a:t>
            </a:r>
            <a:r>
              <a:rPr lang="ru-RU" sz="1800" b="1" smtClean="0"/>
              <a:t>Также имеют место случаи, когда в информационной системе (в отчетах и картах СОУТ) при наличии в организации нескольких рабочих мест, на которых заняты работники в профессии (должности), предусмотренной соответствующими Списками, с учетом которых предоставляется право на досрочное пенсионное обеспечение</a:t>
            </a:r>
            <a:r>
              <a:rPr lang="ru-RU" sz="1800" b="1" smtClean="0">
                <a:solidFill>
                  <a:schemeClr val="tx2"/>
                </a:solidFill>
              </a:rPr>
              <a:t> </a:t>
            </a:r>
            <a:r>
              <a:rPr lang="ru-RU" sz="1800" b="1" smtClean="0">
                <a:solidFill>
                  <a:schemeClr val="hlink"/>
                </a:solidFill>
              </a:rPr>
              <a:t>(например, электросварщик ручной сварки),</a:t>
            </a:r>
            <a:r>
              <a:rPr lang="ru-RU" sz="1800" b="1" smtClean="0">
                <a:solidFill>
                  <a:schemeClr val="tx2"/>
                </a:solidFill>
              </a:rPr>
              <a:t> </a:t>
            </a:r>
            <a:r>
              <a:rPr lang="ru-RU" sz="1800" b="1" smtClean="0"/>
              <a:t>отсутствуют сведения о СНИЛС работников, которые были заняты на таких рабочих местах на день утверждения отчета о проведении СОУТ, что не позволяет соотнести содержащиеся в ФГИС СОУТ сведения, в т.ч. по классу условий труда, с конкретными работниками. При этом по результатам СОУТ на соответствующих рабочих местах установлены разные классы по условиям труда:</a:t>
            </a:r>
            <a:r>
              <a:rPr lang="ru-RU" sz="1800" b="1" u="sng" smtClean="0">
                <a:solidFill>
                  <a:schemeClr val="tx2"/>
                </a:solidFill>
              </a:rPr>
              <a:t> </a:t>
            </a:r>
            <a:r>
              <a:rPr lang="ru-RU" sz="1800" b="1" smtClean="0">
                <a:solidFill>
                  <a:srgbClr val="009999"/>
                </a:solidFill>
              </a:rPr>
              <a:t>вредный – 3.1 и допустимый – 2. </a:t>
            </a:r>
          </a:p>
          <a:p>
            <a:pPr marL="0" indent="0" algn="just" eaLnBrk="1" hangingPunct="1">
              <a:lnSpc>
                <a:spcPct val="100000"/>
              </a:lnSpc>
              <a:buFont typeface="Arial" charset="0"/>
              <a:buNone/>
            </a:pPr>
            <a:endParaRPr lang="ru-RU" sz="1800" b="1" smtClean="0">
              <a:solidFill>
                <a:srgbClr val="00999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idx="4294967295"/>
          </p:nvPr>
        </p:nvSpPr>
        <p:spPr>
          <a:xfrm>
            <a:off x="293688" y="676275"/>
            <a:ext cx="9228137" cy="1039813"/>
          </a:xfrm>
        </p:spPr>
        <p:txBody>
          <a:bodyPr/>
          <a:lstStyle/>
          <a:p>
            <a:pPr algn="ctr" eaLnBrk="1" hangingPunct="1"/>
            <a:r>
              <a:rPr lang="ru-RU" sz="1800" b="1" smtClean="0">
                <a:solidFill>
                  <a:schemeClr val="hlink"/>
                </a:solidFill>
              </a:rPr>
              <a:t/>
            </a:r>
            <a:br>
              <a:rPr lang="ru-RU" sz="1800" b="1" smtClean="0">
                <a:solidFill>
                  <a:schemeClr val="hlink"/>
                </a:solidFill>
              </a:rPr>
            </a:br>
            <a:r>
              <a:rPr lang="ru-RU" sz="1800" b="1" smtClean="0">
                <a:solidFill>
                  <a:srgbClr val="009999"/>
                </a:solidFill>
              </a:rPr>
              <a:t>-  </a:t>
            </a:r>
            <a:r>
              <a:rPr lang="ru-RU" sz="2000" b="1" smtClean="0">
                <a:solidFill>
                  <a:srgbClr val="009999"/>
                </a:solidFill>
              </a:rPr>
              <a:t>О результатах  выездных документальных проверок Пенсионного фонда </a:t>
            </a:r>
            <a:r>
              <a:rPr lang="ru-RU" sz="2000" b="1" i="1" smtClean="0">
                <a:solidFill>
                  <a:srgbClr val="009999"/>
                </a:solidFill>
              </a:rPr>
              <a:t>признающих ошибочность (недостоверность) сведений о специальном стаже</a:t>
            </a:r>
            <a:r>
              <a:rPr lang="ru-RU" sz="2000" b="1" smtClean="0">
                <a:solidFill>
                  <a:srgbClr val="009999"/>
                </a:solidFill>
              </a:rPr>
              <a:t> представленных страхователем за соответствующий отчетный период  на своих работников, </a:t>
            </a:r>
            <a:r>
              <a:rPr lang="ru-RU" sz="2000" b="1" i="1" smtClean="0">
                <a:solidFill>
                  <a:srgbClr val="009999"/>
                </a:solidFill>
              </a:rPr>
              <a:t>тогда как отчетность и взносы  Пенсионным фондом приняты</a:t>
            </a:r>
            <a:br>
              <a:rPr lang="ru-RU" sz="2000" b="1" i="1" smtClean="0">
                <a:solidFill>
                  <a:srgbClr val="009999"/>
                </a:solidFill>
              </a:rPr>
            </a:br>
            <a:endParaRPr lang="ru-RU" sz="2000" b="1" i="1" smtClean="0">
              <a:solidFill>
                <a:srgbClr val="009999"/>
              </a:solidFill>
            </a:endParaRPr>
          </a:p>
        </p:txBody>
      </p:sp>
      <p:sp>
        <p:nvSpPr>
          <p:cNvPr id="44034" name="Объект 2"/>
          <p:cNvSpPr>
            <a:spLocks noGrp="1"/>
          </p:cNvSpPr>
          <p:nvPr>
            <p:ph idx="4294967295"/>
          </p:nvPr>
        </p:nvSpPr>
        <p:spPr>
          <a:xfrm>
            <a:off x="174625" y="2190750"/>
            <a:ext cx="9431338" cy="4429125"/>
          </a:xfrm>
        </p:spPr>
        <p:txBody>
          <a:bodyPr/>
          <a:lstStyle/>
          <a:p>
            <a:pPr marL="0" indent="0" algn="ctr">
              <a:buFont typeface="Arial" charset="0"/>
              <a:buNone/>
            </a:pPr>
            <a:r>
              <a:rPr lang="ru-RU" sz="1600" b="1" smtClean="0"/>
              <a:t>Для того чтобы размер начисленной пенсии отражал действительный вклад человека в систему пенсионного страхования за весь период трудовой деятельности, необходимо предварительно удостовериться в правильности представленных в ПФР сведений.</a:t>
            </a:r>
          </a:p>
          <a:p>
            <a:pPr marL="0" indent="0" algn="ctr">
              <a:buFont typeface="Arial" charset="0"/>
              <a:buNone/>
            </a:pPr>
            <a:r>
              <a:rPr lang="ru-RU" sz="1600" b="1" smtClean="0"/>
              <a:t>В процессе сбора документов периодически проводятся документальные проверки представленных сведений на предприятиях по первичным документам. Акт документальной проверки заносится в информационную систему,  как подтверждение правильности введенной информации.</a:t>
            </a:r>
          </a:p>
          <a:p>
            <a:pPr marL="0" indent="0" algn="just">
              <a:buFont typeface="Arial" charset="0"/>
              <a:buNone/>
            </a:pPr>
            <a:r>
              <a:rPr lang="ru-RU" sz="1600" b="1" smtClean="0"/>
              <a:t>На основании </a:t>
            </a:r>
            <a:r>
              <a:rPr lang="ru-RU" sz="1600" b="1" smtClean="0">
                <a:hlinkClick r:id="rId2"/>
              </a:rPr>
              <a:t>ст. 16</a:t>
            </a:r>
            <a:r>
              <a:rPr lang="ru-RU" sz="1600" b="1" smtClean="0"/>
              <a:t> Закона N 27-ФЗ </a:t>
            </a:r>
            <a:r>
              <a:rPr lang="ru-RU" sz="1600" b="1" smtClean="0">
                <a:solidFill>
                  <a:srgbClr val="009999"/>
                </a:solidFill>
              </a:rPr>
              <a:t>Пенсионный фонд РФ имеет право проводить у страхователей (включая индивидуальных предпринимателей) проверки документов, связанных с представлением сведений индивидуального (персонифицированного) учета застрахованных лиц,</a:t>
            </a:r>
            <a:r>
              <a:rPr lang="ru-RU" sz="1600" b="1" smtClean="0"/>
              <a:t> в том числе в целях осуществления оценки пенсионных прав застрахованных лиц по состоянию на 1 января 2002 г. путем их конвертации (преобразования) в расчетный пенсионный капитал в соответствии со </a:t>
            </a:r>
            <a:r>
              <a:rPr lang="ru-RU" sz="1600" b="1" smtClean="0">
                <a:hlinkClick r:id="rId3"/>
              </a:rPr>
              <a:t>ст. 30</a:t>
            </a:r>
            <a:r>
              <a:rPr lang="ru-RU" sz="1600" b="1" smtClean="0"/>
              <a:t> Федерального закона от 17.12.2001 N 173-ФЗ "О трудовых пенсиях в Российской Федерации" (далее - Закон N 173-ФЗ).</a:t>
            </a:r>
          </a:p>
          <a:p>
            <a:pPr marL="0" indent="0" algn="just">
              <a:buFont typeface="Arial" charset="0"/>
              <a:buNone/>
            </a:pPr>
            <a:r>
              <a:rPr lang="ru-RU" sz="1800" b="1" i="1" smtClean="0"/>
              <a:t>В результате  выездных документальных проверок Пенсионного фонда</a:t>
            </a:r>
            <a:r>
              <a:rPr lang="ru-RU" sz="1800" b="1" i="1" smtClean="0">
                <a:solidFill>
                  <a:srgbClr val="009999"/>
                </a:solidFill>
              </a:rPr>
              <a:t> сведения о стаже в том числе  специальном представленные страхователем за соответствующий отчетный период  на своих работников, </a:t>
            </a:r>
            <a:r>
              <a:rPr lang="ru-RU" sz="1800" b="1" i="1" smtClean="0"/>
              <a:t>могут быть признаны недостоверн6ыми  и соответственно должны быть откорректированы работодателем в установленные сроки.</a:t>
            </a:r>
          </a:p>
        </p:txBody>
      </p:sp>
      <p:sp>
        <p:nvSpPr>
          <p:cNvPr id="2050" name="Rectangle 2"/>
          <p:cNvSpPr>
            <a:spLocks noChangeArrowheads="1"/>
          </p:cNvSpPr>
          <p:nvPr/>
        </p:nvSpPr>
        <p:spPr bwMode="auto">
          <a:xfrm>
            <a:off x="188913" y="158750"/>
            <a:ext cx="9356725" cy="236538"/>
          </a:xfrm>
          <a:prstGeom prst="rect">
            <a:avLst/>
          </a:prstGeom>
          <a:noFill/>
          <a:ln w="9525">
            <a:noFill/>
            <a:miter lim="800000"/>
            <a:headEnd/>
            <a:tailEnd/>
          </a:ln>
        </p:spPr>
        <p:txBody>
          <a:bodyPr lIns="80466" tIns="40233" rIns="80466" bIns="40233" anchor="ctr"/>
          <a:lstStyle/>
          <a:p>
            <a:pPr algn="ctr" defTabSz="804863">
              <a:lnSpc>
                <a:spcPct val="90000"/>
              </a:lnSpc>
              <a:defRPr/>
            </a:pPr>
            <a:r>
              <a:rPr lang="ru-RU" sz="1800" i="1">
                <a:latin typeface="Calibri Light" pitchFamily="34" charset="0"/>
              </a:rPr>
              <a:t>Федеральный закон от 28.12.2013 № 400-ФЗ «О страховых пенсиях»</a:t>
            </a:r>
            <a:endParaRPr lang="en-US" sz="1800" i="1">
              <a:effectLst>
                <a:outerShdw blurRad="38100" dist="38100" dir="2700000" algn="tl">
                  <a:srgbClr val="FFFFFF"/>
                </a:outerShdw>
              </a:effectLst>
              <a:latin typeface="Calibri Light"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Line 8"/>
          <p:cNvSpPr>
            <a:spLocks noChangeShapeType="1"/>
          </p:cNvSpPr>
          <p:nvPr/>
        </p:nvSpPr>
        <p:spPr bwMode="auto">
          <a:xfrm>
            <a:off x="5173663" y="2738438"/>
            <a:ext cx="730250" cy="536575"/>
          </a:xfrm>
          <a:prstGeom prst="line">
            <a:avLst/>
          </a:prstGeom>
          <a:noFill/>
          <a:ln w="9525">
            <a:noFill/>
            <a:round/>
            <a:headEnd/>
            <a:tailEnd/>
          </a:ln>
        </p:spPr>
        <p:txBody>
          <a:bodyPr anchor="ctr"/>
          <a:lstStyle/>
          <a:p>
            <a:endParaRPr lang="ru-RU"/>
          </a:p>
        </p:txBody>
      </p:sp>
      <p:sp>
        <p:nvSpPr>
          <p:cNvPr id="45058"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BF8D81EE-D204-41A6-A435-E6559D8D4036}" type="slidenum">
              <a:rPr lang="en-US" sz="1200"/>
              <a:pPr algn="r" defTabSz="804863"/>
              <a:t>26</a:t>
            </a:fld>
            <a:endParaRPr lang="en-US" sz="1200"/>
          </a:p>
        </p:txBody>
      </p:sp>
      <p:sp>
        <p:nvSpPr>
          <p:cNvPr id="45059" name="Номер слайда 2"/>
          <p:cNvSpPr txBox="1">
            <a:spLocks/>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E1BC41EA-0ECD-413C-BCB3-7E6590430144}" type="slidenum">
              <a:rPr lang="en-US" sz="1200"/>
              <a:pPr algn="r" defTabSz="804863"/>
              <a:t>26</a:t>
            </a:fld>
            <a:endParaRPr lang="en-US" sz="1200"/>
          </a:p>
        </p:txBody>
      </p:sp>
      <p:sp>
        <p:nvSpPr>
          <p:cNvPr id="4" name="Прямоугольник 3"/>
          <p:cNvSpPr/>
          <p:nvPr/>
        </p:nvSpPr>
        <p:spPr>
          <a:xfrm>
            <a:off x="1352953" y="2967497"/>
            <a:ext cx="7199680" cy="1755710"/>
          </a:xfrm>
          <a:prstGeom prst="rect">
            <a:avLst/>
          </a:prstGeom>
          <a:noFill/>
          <a:ln>
            <a:no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5400" b="1" spc="50" dirty="0">
                <a:ln w="11430"/>
                <a:solidFill>
                  <a:srgbClr val="FF6600"/>
                </a:solidFill>
                <a:effectLst>
                  <a:outerShdw blurRad="76200" dist="50800" dir="5400000" algn="tl" rotWithShape="0">
                    <a:srgbClr val="000000">
                      <a:alpha val="65000"/>
                    </a:srgbClr>
                  </a:outerShdw>
                </a:effectLst>
              </a:rPr>
              <a:t>СПАСИБО </a:t>
            </a:r>
          </a:p>
          <a:p>
            <a:pPr algn="ctr">
              <a:defRPr/>
            </a:pPr>
            <a:r>
              <a:rPr lang="ru-RU" sz="5400" b="1" spc="50" dirty="0">
                <a:ln w="11430"/>
                <a:solidFill>
                  <a:srgbClr val="FF6600"/>
                </a:solidFill>
                <a:effectLst>
                  <a:outerShdw blurRad="76200" dist="50800" dir="5400000" algn="tl" rotWithShape="0">
                    <a:srgbClr val="000000">
                      <a:alpha val="65000"/>
                    </a:srgbClr>
                  </a:outerShdw>
                </a:effectLst>
              </a:rPr>
              <a:t>ЗА ВНИМАНИЕ ! </a:t>
            </a:r>
            <a:r>
              <a:rPr lang="ru-RU" sz="5400" b="1" spc="50" dirty="0">
                <a:ln w="11430"/>
                <a:solidFill>
                  <a:srgbClr val="FF6600"/>
                </a:solidFill>
                <a:effectLst>
                  <a:outerShdw blurRad="76200" dist="50800" dir="5400000" algn="tl" rotWithShape="0">
                    <a:srgbClr val="000000">
                      <a:alpha val="65000"/>
                    </a:srgbClr>
                  </a:outerShdw>
                </a:effectLst>
                <a:sym typeface="Wingdings" panose="05000000000000000000" pitchFamily="2" charset="2"/>
              </a:rPr>
              <a:t></a:t>
            </a:r>
            <a:endParaRPr lang="ru-RU" sz="5400" b="1" spc="50" dirty="0">
              <a:ln w="11430"/>
              <a:solidFill>
                <a:srgbClr val="FF6600"/>
              </a:solidFill>
              <a:effectLst>
                <a:outerShdw blurRad="76200" dist="50800" dir="5400000" algn="tl" rotWithShape="0">
                  <a:srgbClr val="000000">
                    <a:alpha val="65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501650" y="762000"/>
            <a:ext cx="8932863" cy="738188"/>
          </a:xfrm>
        </p:spPr>
        <p:txBody>
          <a:bodyPr/>
          <a:lstStyle/>
          <a:p>
            <a:pPr algn="ctr" eaLnBrk="1" hangingPunct="1">
              <a:defRPr/>
            </a:pPr>
            <a:r>
              <a:rPr lang="ru-RU" sz="2400" i="1" smtClean="0"/>
              <a:t>Федеральный закон от 28.12.2013 № 400-ФЗ «О страховых пенсиях»</a:t>
            </a:r>
            <a:endParaRPr lang="en-US" sz="2400" i="1" smtClean="0">
              <a:effectLst>
                <a:outerShdw blurRad="38100" dist="38100" dir="2700000" algn="tl">
                  <a:srgbClr val="FFFFFF"/>
                </a:outerShdw>
              </a:effectLst>
            </a:endParaRPr>
          </a:p>
        </p:txBody>
      </p:sp>
      <p:sp>
        <p:nvSpPr>
          <p:cNvPr id="17410" name="Текст 3"/>
          <p:cNvSpPr>
            <a:spLocks noGrp="1"/>
          </p:cNvSpPr>
          <p:nvPr>
            <p:ph type="body" sz="quarter" idx="4294967295"/>
          </p:nvPr>
        </p:nvSpPr>
        <p:spPr>
          <a:xfrm>
            <a:off x="455613" y="249238"/>
            <a:ext cx="9175750" cy="1277937"/>
          </a:xfrm>
        </p:spPr>
        <p:txBody>
          <a:bodyPr anchor="b"/>
          <a:lstStyle/>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400" b="1" smtClean="0"/>
          </a:p>
          <a:p>
            <a:pPr marL="0" indent="0" algn="ctr">
              <a:buFont typeface="Arial" charset="0"/>
              <a:buNone/>
            </a:pPr>
            <a:endParaRPr lang="ru-RU" altLang="ru-RU" sz="1400" b="1" smtClean="0"/>
          </a:p>
          <a:p>
            <a:pPr marL="0" indent="0" algn="ctr">
              <a:buFont typeface="Arial" charset="0"/>
              <a:buNone/>
            </a:pPr>
            <a:endParaRPr lang="ru-RU" altLang="ru-RU" sz="1400" b="1" smtClean="0"/>
          </a:p>
          <a:p>
            <a:pPr marL="0" indent="0" algn="ctr">
              <a:buFont typeface="Arial" charset="0"/>
              <a:buNone/>
            </a:pPr>
            <a:endParaRPr lang="ru-RU" altLang="ru-RU" sz="1400" b="1" smtClean="0"/>
          </a:p>
          <a:p>
            <a:pPr marL="0" indent="0" algn="ctr">
              <a:buFont typeface="Arial" charset="0"/>
              <a:buNone/>
            </a:pPr>
            <a:endParaRPr lang="ru-RU" altLang="ru-RU" sz="1600" b="1" smtClean="0"/>
          </a:p>
        </p:txBody>
      </p:sp>
      <p:sp>
        <p:nvSpPr>
          <p:cNvPr id="17411" name="Текст 2"/>
          <p:cNvSpPr>
            <a:spLocks noGrp="1"/>
          </p:cNvSpPr>
          <p:nvPr>
            <p:ph type="body" idx="4294967295"/>
          </p:nvPr>
        </p:nvSpPr>
        <p:spPr>
          <a:xfrm>
            <a:off x="527050" y="2060575"/>
            <a:ext cx="9039225" cy="3571875"/>
          </a:xfrm>
        </p:spPr>
        <p:txBody>
          <a:bodyPr anchor="b"/>
          <a:lstStyle/>
          <a:p>
            <a:pPr marL="0" indent="0" algn="just">
              <a:buFontTx/>
              <a:buNone/>
            </a:pPr>
            <a:r>
              <a:rPr lang="ru-RU" sz="2000" b="1" i="1" smtClean="0">
                <a:solidFill>
                  <a:srgbClr val="009999"/>
                </a:solidFill>
                <a:latin typeface="Arial" charset="0"/>
              </a:rPr>
              <a:t>  -</a:t>
            </a:r>
            <a:r>
              <a:rPr lang="ru-RU" sz="2000" b="1" i="1" smtClean="0">
                <a:latin typeface="Arial" charset="0"/>
              </a:rPr>
              <a:t> </a:t>
            </a:r>
            <a:r>
              <a:rPr lang="ru-RU" sz="2000" b="1" i="1" smtClean="0">
                <a:solidFill>
                  <a:srgbClr val="009999"/>
                </a:solidFill>
                <a:latin typeface="Arial" charset="0"/>
              </a:rPr>
              <a:t>Что делать, если в трудовой книжке нет записи о переименовании предприятия</a:t>
            </a:r>
            <a:r>
              <a:rPr lang="ru-RU" altLang="ru-RU" sz="2000" i="1" smtClean="0">
                <a:solidFill>
                  <a:srgbClr val="009999"/>
                </a:solidFill>
              </a:rPr>
              <a:t>?</a:t>
            </a:r>
            <a:endParaRPr lang="ru-RU" altLang="ru-RU" sz="2000" i="1" smtClean="0">
              <a:solidFill>
                <a:srgbClr val="009999"/>
              </a:solidFill>
              <a:latin typeface="Arial" charset="0"/>
            </a:endParaRPr>
          </a:p>
          <a:p>
            <a:pPr marL="0" indent="0" algn="just">
              <a:buFontTx/>
              <a:buNone/>
            </a:pPr>
            <a:endParaRPr lang="ru-RU" altLang="ru-RU" sz="2000" i="1" smtClean="0">
              <a:solidFill>
                <a:srgbClr val="009999"/>
              </a:solidFill>
              <a:latin typeface="Arial" charset="0"/>
            </a:endParaRPr>
          </a:p>
          <a:p>
            <a:pPr marL="0" indent="0" algn="ctr">
              <a:buFont typeface="Arial" charset="0"/>
              <a:buNone/>
            </a:pPr>
            <a:r>
              <a:rPr lang="ru-RU" sz="2000" smtClean="0"/>
              <a:t>Если записи об изменении названия организации в трудовую книжку своевременно внесены не были, а на печати, удостоверяющей увольнение, прослеживается другое наименование, потребуется </a:t>
            </a:r>
            <a:r>
              <a:rPr lang="ru-RU" sz="2000" b="1" smtClean="0">
                <a:solidFill>
                  <a:schemeClr val="hlink"/>
                </a:solidFill>
              </a:rPr>
              <a:t>историческая справка.</a:t>
            </a:r>
          </a:p>
          <a:p>
            <a:pPr marL="0" indent="0" algn="ctr">
              <a:buFont typeface="Arial" charset="0"/>
              <a:buNone/>
            </a:pPr>
            <a:r>
              <a:rPr lang="ru-RU" sz="2000" smtClean="0"/>
              <a:t> </a:t>
            </a:r>
            <a:r>
              <a:rPr lang="ru-RU" sz="2000" smtClean="0">
                <a:solidFill>
                  <a:srgbClr val="009999"/>
                </a:solidFill>
              </a:rPr>
              <a:t>Ее может выдать сама организация, если ЗЛ продолжает работать, правопреемник или архивный орган</a:t>
            </a:r>
            <a:r>
              <a:rPr lang="ru-RU" smtClean="0">
                <a:solidFill>
                  <a:srgbClr val="009999"/>
                </a:solidFill>
              </a:rPr>
              <a:t>.</a:t>
            </a:r>
            <a:endParaRPr lang="ru-RU" smtClean="0">
              <a:solidFill>
                <a:srgbClr val="009999"/>
              </a:solidFill>
              <a:latin typeface="Arial" charset="0"/>
            </a:endParaRPr>
          </a:p>
          <a:p>
            <a:pPr marL="0" indent="0" algn="ctr">
              <a:buFont typeface="Arial" charset="0"/>
              <a:buNone/>
            </a:pPr>
            <a:endParaRPr lang="ru-RU" altLang="ru-RU" sz="4700" b="1" i="1" smtClean="0">
              <a:solidFill>
                <a:srgbClr val="009999"/>
              </a:solidFill>
              <a:latin typeface="Arial" charset="0"/>
            </a:endParaRPr>
          </a:p>
        </p:txBody>
      </p:sp>
      <p:sp>
        <p:nvSpPr>
          <p:cNvPr id="17412"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58E8A9E2-7145-43A5-88CD-55695D63B7A5}" type="slidenum">
              <a:rPr lang="en-US" sz="1200"/>
              <a:pPr algn="r" defTabSz="804863"/>
              <a:t>3</a:t>
            </a:fld>
            <a:endParaRPr lang="en-US" sz="1200"/>
          </a:p>
        </p:txBody>
      </p:sp>
      <p:sp>
        <p:nvSpPr>
          <p:cNvPr id="17413" name="Текст 3"/>
          <p:cNvSpPr>
            <a:spLocks/>
          </p:cNvSpPr>
          <p:nvPr/>
        </p:nvSpPr>
        <p:spPr bwMode="auto">
          <a:xfrm>
            <a:off x="306388" y="238125"/>
            <a:ext cx="9334500" cy="1333500"/>
          </a:xfrm>
          <a:prstGeom prst="rect">
            <a:avLst/>
          </a:prstGeom>
          <a:noFill/>
          <a:ln w="9525">
            <a:noFill/>
            <a:miter lim="800000"/>
            <a:headEnd/>
            <a:tailEnd/>
          </a:ln>
        </p:spPr>
        <p:txBody>
          <a:bodyPr lIns="80466" tIns="40233" rIns="80466" bIns="40233" anchor="b"/>
          <a:lstStyle/>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a:p>
            <a:pPr algn="ctr" defTabSz="804863" eaLnBrk="0" hangingPunct="0">
              <a:lnSpc>
                <a:spcPct val="90000"/>
              </a:lnSpc>
              <a:spcBef>
                <a:spcPts val="888"/>
              </a:spcBef>
              <a:buFont typeface="Arial" charset="0"/>
              <a:buNone/>
            </a:pPr>
            <a:endParaRPr lang="ru-RU" altLang="ru-RU" b="1">
              <a:latin typeface="Calibri"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558800" y="682625"/>
            <a:ext cx="9347200" cy="593725"/>
          </a:xfrm>
        </p:spPr>
        <p:txBody>
          <a:bodyPr/>
          <a:lstStyle/>
          <a:p>
            <a:pPr algn="ctr" eaLnBrk="1" hangingPunct="1"/>
            <a:r>
              <a:rPr lang="ru-RU" sz="1800" b="1" i="1" smtClean="0">
                <a:solidFill>
                  <a:srgbClr val="009999"/>
                </a:solidFill>
                <a:latin typeface="Calibri" pitchFamily="34" charset="0"/>
              </a:rPr>
              <a:t>- </a:t>
            </a:r>
            <a:r>
              <a:rPr lang="ru-RU" sz="2000" b="1" i="1" smtClean="0">
                <a:solidFill>
                  <a:srgbClr val="009999"/>
                </a:solidFill>
                <a:latin typeface="Calibri" pitchFamily="34" charset="0"/>
              </a:rPr>
              <a:t>Можно ли  дубликат трудовой книжки заполнить на основании</a:t>
            </a:r>
            <a:br>
              <a:rPr lang="ru-RU" sz="2000" b="1" i="1" smtClean="0">
                <a:solidFill>
                  <a:srgbClr val="009999"/>
                </a:solidFill>
                <a:latin typeface="Calibri" pitchFamily="34" charset="0"/>
              </a:rPr>
            </a:br>
            <a:r>
              <a:rPr lang="ru-RU" sz="2000" b="1" i="1" smtClean="0">
                <a:solidFill>
                  <a:srgbClr val="009999"/>
                </a:solidFill>
                <a:latin typeface="Calibri" pitchFamily="34" charset="0"/>
              </a:rPr>
              <a:t> выписки из лицевого счета застрахованного лица</a:t>
            </a:r>
            <a:r>
              <a:rPr lang="ru-RU" altLang="ru-RU" sz="2000" i="1" smtClean="0">
                <a:solidFill>
                  <a:srgbClr val="009999"/>
                </a:solidFill>
                <a:latin typeface="Calibri" pitchFamily="34" charset="0"/>
              </a:rPr>
              <a:t>?</a:t>
            </a:r>
            <a:br>
              <a:rPr lang="ru-RU" altLang="ru-RU" sz="2000" i="1" smtClean="0">
                <a:solidFill>
                  <a:srgbClr val="009999"/>
                </a:solidFill>
                <a:latin typeface="Calibri" pitchFamily="34" charset="0"/>
              </a:rPr>
            </a:br>
            <a:endParaRPr lang="en-US" sz="2000" i="1" smtClean="0">
              <a:solidFill>
                <a:srgbClr val="009999"/>
              </a:solidFill>
              <a:latin typeface="Calibri" pitchFamily="34" charset="0"/>
            </a:endParaRPr>
          </a:p>
        </p:txBody>
      </p:sp>
      <p:sp>
        <p:nvSpPr>
          <p:cNvPr id="19458" name="Текст 2"/>
          <p:cNvSpPr>
            <a:spLocks noGrp="1"/>
          </p:cNvSpPr>
          <p:nvPr>
            <p:ph type="body" idx="4294967295"/>
          </p:nvPr>
        </p:nvSpPr>
        <p:spPr>
          <a:xfrm>
            <a:off x="250825" y="2801938"/>
            <a:ext cx="9510713" cy="3671887"/>
          </a:xfrm>
        </p:spPr>
        <p:txBody>
          <a:bodyPr anchor="b"/>
          <a:lstStyle/>
          <a:p>
            <a:pPr marL="0" indent="0">
              <a:lnSpc>
                <a:spcPct val="70000"/>
              </a:lnSpc>
              <a:buFont typeface="Arial" charset="0"/>
              <a:buNone/>
              <a:defRPr/>
            </a:pPr>
            <a:r>
              <a:rPr lang="ru-RU" sz="1600" b="1" smtClean="0"/>
              <a:t>Дубликат трудовой книжки оформляется по общим правилам заполнения трудовой книжки. В него вносятся подтвержденные документами сведения об общем и (или) непрерывном стаже работы работника до поступления в данную организацию</a:t>
            </a:r>
            <a:r>
              <a:rPr lang="ru-RU" sz="1600" smtClean="0"/>
              <a:t> (п. 32 Правил, п. 7.2 Инструкции).</a:t>
            </a:r>
          </a:p>
          <a:p>
            <a:pPr marL="0" indent="0">
              <a:lnSpc>
                <a:spcPct val="70000"/>
              </a:lnSpc>
              <a:buFont typeface="Arial" charset="0"/>
              <a:buNone/>
              <a:defRPr/>
            </a:pPr>
            <a:r>
              <a:rPr lang="ru-RU" sz="1600" smtClean="0"/>
              <a:t>К документам, обладающим достаточной юридической силой, могут относиться: </a:t>
            </a:r>
            <a:r>
              <a:rPr lang="ru-RU" sz="1600" b="1" smtClean="0">
                <a:solidFill>
                  <a:schemeClr val="hlink"/>
                </a:solidFill>
              </a:rPr>
              <a:t>справка о трудовой деятельности с предыдущего места работы, копия приказа о приеме работника, справка об общем и непрерывном стаже</a:t>
            </a:r>
            <a:r>
              <a:rPr lang="ru-RU" sz="1600" smtClean="0">
                <a:solidFill>
                  <a:schemeClr val="hlink"/>
                </a:solidFill>
              </a:rPr>
              <a:t> (</a:t>
            </a:r>
            <a:r>
              <a:rPr lang="ru-RU" sz="1600" smtClean="0">
                <a:solidFill>
                  <a:schemeClr val="hlink"/>
                </a:solidFill>
                <a:hlinkClick r:id="rId3"/>
              </a:rPr>
              <a:t>Указ</a:t>
            </a:r>
            <a:r>
              <a:rPr lang="ru-RU" sz="1600" smtClean="0"/>
              <a:t> Президиума ВС СССР от 04.08.1983 № 9779-X «О порядке выдачи и свидетельствования предприятиями, учреждениями и организациями копий документов, касающихся прав граждан»).</a:t>
            </a:r>
          </a:p>
          <a:p>
            <a:pPr marL="0" indent="0">
              <a:lnSpc>
                <a:spcPct val="70000"/>
              </a:lnSpc>
              <a:buFont typeface="Arial" charset="0"/>
              <a:buNone/>
              <a:defRPr/>
            </a:pPr>
            <a:r>
              <a:rPr lang="ru-RU" sz="1600" b="1" i="1" smtClean="0">
                <a:solidFill>
                  <a:srgbClr val="009999"/>
                </a:solidFill>
              </a:rPr>
              <a:t>Таким образом, </a:t>
            </a:r>
            <a:r>
              <a:rPr lang="ru-RU" sz="1600" b="1" i="1" smtClean="0">
                <a:solidFill>
                  <a:srgbClr val="009999"/>
                </a:solidFill>
                <a:effectLst>
                  <a:outerShdw blurRad="38100" dist="38100" dir="2700000" algn="tl">
                    <a:srgbClr val="C0C0C0"/>
                  </a:outerShdw>
                </a:effectLst>
              </a:rPr>
              <a:t>лицевой счет ЗЛ не является основанием для заполнения дубликата трудовой книжки.</a:t>
            </a:r>
            <a:r>
              <a:rPr lang="ru-RU" sz="1600" b="1" i="1" smtClean="0">
                <a:solidFill>
                  <a:srgbClr val="009999"/>
                </a:solidFill>
              </a:rPr>
              <a:t> </a:t>
            </a:r>
          </a:p>
          <a:p>
            <a:pPr marL="0" indent="0">
              <a:lnSpc>
                <a:spcPct val="70000"/>
              </a:lnSpc>
              <a:buFont typeface="Arial" charset="0"/>
              <a:buNone/>
              <a:defRPr/>
            </a:pPr>
            <a:r>
              <a:rPr lang="ru-RU" sz="1700" b="1" i="1" smtClean="0"/>
              <a:t>Документами, подтверждающими трудовой стаж, являются собранные с предыдущих мест работ справки, на основании которых оформляется дубликат трудовой книжки.</a:t>
            </a:r>
          </a:p>
          <a:p>
            <a:pPr marL="0" indent="0">
              <a:lnSpc>
                <a:spcPct val="70000"/>
              </a:lnSpc>
              <a:buFont typeface="Arial" charset="0"/>
              <a:buNone/>
              <a:defRPr/>
            </a:pPr>
            <a:r>
              <a:rPr lang="ru-RU" sz="1800" b="1" i="1" smtClean="0">
                <a:solidFill>
                  <a:srgbClr val="009999"/>
                </a:solidFill>
              </a:rPr>
              <a:t>Таким образом </a:t>
            </a:r>
            <a:r>
              <a:rPr lang="ru-RU" sz="1800" b="1" i="1" u="sng" smtClean="0">
                <a:solidFill>
                  <a:srgbClr val="009999"/>
                </a:solidFill>
              </a:rPr>
              <a:t>выписку из индивидуального лицевого счета ЗЛ</a:t>
            </a:r>
            <a:r>
              <a:rPr lang="ru-RU" sz="1800" b="1" i="1" smtClean="0">
                <a:solidFill>
                  <a:srgbClr val="009999"/>
                </a:solidFill>
              </a:rPr>
              <a:t> рекомендуется  использовать для уточнения наименования организаций, в которых работало ЗЛ. Указанную выписку можно получить </a:t>
            </a:r>
            <a:r>
              <a:rPr lang="ru-RU" sz="1800" b="1" i="1" u="sng" smtClean="0">
                <a:solidFill>
                  <a:srgbClr val="009999"/>
                </a:solidFill>
              </a:rPr>
              <a:t>путем обращения ЗЛ</a:t>
            </a:r>
            <a:r>
              <a:rPr lang="ru-RU" sz="1800" b="1" smtClean="0">
                <a:solidFill>
                  <a:srgbClr val="CC3300"/>
                </a:solidFill>
              </a:rPr>
              <a:t> </a:t>
            </a:r>
            <a:r>
              <a:rPr lang="ru-RU" sz="1800" b="1" i="1" smtClean="0"/>
              <a:t>в территориальный орган ПФР, Личный кабинет застрахованного лица на сайте ПФР www.pfrf.ru или через сайт www.gosuslugi.ru</a:t>
            </a:r>
            <a:r>
              <a:rPr lang="ru-RU" sz="1600" b="1" i="1" smtClean="0"/>
              <a:t>.</a:t>
            </a:r>
            <a:endParaRPr lang="ru-RU" altLang="ru-RU" sz="1600" b="1" i="1" smtClean="0"/>
          </a:p>
        </p:txBody>
      </p:sp>
      <p:sp>
        <p:nvSpPr>
          <p:cNvPr id="19459"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52E1819C-67C2-4890-93D1-5865F5CC2D49}" type="slidenum">
              <a:rPr lang="en-US" sz="1200"/>
              <a:pPr algn="r" defTabSz="804863"/>
              <a:t>4</a:t>
            </a:fld>
            <a:endParaRPr lang="en-US" sz="1200"/>
          </a:p>
        </p:txBody>
      </p:sp>
      <p:sp>
        <p:nvSpPr>
          <p:cNvPr id="19460" name="Текст 3"/>
          <p:cNvSpPr>
            <a:spLocks/>
          </p:cNvSpPr>
          <p:nvPr/>
        </p:nvSpPr>
        <p:spPr bwMode="auto">
          <a:xfrm>
            <a:off x="392113" y="555625"/>
            <a:ext cx="9312275" cy="887413"/>
          </a:xfrm>
          <a:prstGeom prst="rect">
            <a:avLst/>
          </a:prstGeom>
          <a:noFill/>
          <a:ln w="9525">
            <a:noFill/>
            <a:miter lim="800000"/>
            <a:headEnd/>
            <a:tailEnd/>
          </a:ln>
        </p:spPr>
        <p:txBody>
          <a:bodyPr lIns="80466" tIns="40233" rIns="80466" bIns="40233" anchor="b"/>
          <a:lstStyle/>
          <a:p>
            <a:pPr defTabSz="804863"/>
            <a:endParaRPr lang="ru-RU" altLang="ru-RU" i="1">
              <a:latin typeface="Calibri" pitchFamily="34" charset="0"/>
            </a:endParaRPr>
          </a:p>
        </p:txBody>
      </p:sp>
      <p:sp>
        <p:nvSpPr>
          <p:cNvPr id="19461" name="Rectangle 7"/>
          <p:cNvSpPr>
            <a:spLocks noChangeArrowheads="1"/>
          </p:cNvSpPr>
          <p:nvPr/>
        </p:nvSpPr>
        <p:spPr bwMode="auto">
          <a:xfrm>
            <a:off x="284163" y="1416050"/>
            <a:ext cx="9285287" cy="1144588"/>
          </a:xfrm>
          <a:prstGeom prst="rect">
            <a:avLst/>
          </a:prstGeom>
          <a:noFill/>
          <a:ln w="9525">
            <a:noFill/>
            <a:miter lim="800000"/>
            <a:headEnd/>
            <a:tailEnd/>
          </a:ln>
        </p:spPr>
        <p:txBody>
          <a:bodyPr lIns="80466" tIns="40233" rIns="80466" bIns="40233">
            <a:spAutoFit/>
          </a:bodyPr>
          <a:lstStyle/>
          <a:p>
            <a:pPr defTabSz="804863" eaLnBrk="0" hangingPunct="0">
              <a:lnSpc>
                <a:spcPct val="85000"/>
              </a:lnSpc>
              <a:spcBef>
                <a:spcPts val="888"/>
              </a:spcBef>
            </a:pPr>
            <a:r>
              <a:rPr lang="ru-RU" sz="1800" b="1" i="1">
                <a:solidFill>
                  <a:srgbClr val="009999"/>
                </a:solidFill>
                <a:latin typeface="Calibri" pitchFamily="34" charset="0"/>
              </a:rPr>
              <a:t>Порядок заполнения дубликата трудовой книжки регулируется:</a:t>
            </a:r>
            <a:r>
              <a:rPr lang="ru-RU" sz="1800" b="1">
                <a:solidFill>
                  <a:srgbClr val="009999"/>
                </a:solidFill>
                <a:latin typeface="Calibri" pitchFamily="34" charset="0"/>
              </a:rPr>
              <a:t> </a:t>
            </a:r>
            <a:br>
              <a:rPr lang="ru-RU" sz="1800" b="1">
                <a:solidFill>
                  <a:srgbClr val="009999"/>
                </a:solidFill>
                <a:latin typeface="Calibri" pitchFamily="34" charset="0"/>
              </a:rPr>
            </a:br>
            <a:r>
              <a:rPr lang="ru-RU">
                <a:latin typeface="Calibri" pitchFamily="34" charset="0"/>
              </a:rPr>
              <a:t>Правилами ведения и хранения трудовых книжек, изготовления бланков трудовой книжки и обеспечения ими работодателей, утвержденными Постановлением Правительства РФ от 16.04.2003 № 225  и Постановлением Минтруда России от 10.10.2003 № 69 «Об утверждении Инструкции по заполнению трудовых книжек»</a:t>
            </a:r>
            <a:endParaRPr lang="ru-RU" sz="1800">
              <a:latin typeface="Calibri" pitchFamily="34" charset="0"/>
            </a:endParaRPr>
          </a:p>
        </p:txBody>
      </p:sp>
      <p:sp>
        <p:nvSpPr>
          <p:cNvPr id="2050" name="Rectangle 2"/>
          <p:cNvSpPr>
            <a:spLocks noChangeArrowheads="1"/>
          </p:cNvSpPr>
          <p:nvPr/>
        </p:nvSpPr>
        <p:spPr bwMode="auto">
          <a:xfrm>
            <a:off x="157163" y="149225"/>
            <a:ext cx="9437687" cy="301625"/>
          </a:xfrm>
          <a:prstGeom prst="rect">
            <a:avLst/>
          </a:prstGeom>
          <a:noFill/>
          <a:ln w="9525">
            <a:noFill/>
            <a:miter lim="800000"/>
            <a:headEnd/>
            <a:tailEnd/>
          </a:ln>
        </p:spPr>
        <p:txBody>
          <a:bodyPr lIns="80466" tIns="40233" rIns="80466" bIns="40233" anchor="ctr"/>
          <a:lstStyle/>
          <a:p>
            <a:pPr algn="ctr" defTabSz="804863">
              <a:lnSpc>
                <a:spcPct val="90000"/>
              </a:lnSpc>
              <a:defRPr/>
            </a:pPr>
            <a:r>
              <a:rPr lang="ru-RU" sz="2000" i="1">
                <a:latin typeface="Calibri Light" pitchFamily="34" charset="0"/>
              </a:rPr>
              <a:t>Федеральный закон от 28.12.2013 № 400-ФЗ «О страховых пенсиях»</a:t>
            </a:r>
            <a:endParaRPr lang="en-US" sz="2000" i="1">
              <a:effectLst>
                <a:outerShdw blurRad="38100" dist="38100" dir="2700000" algn="tl">
                  <a:srgbClr val="FFFFFF"/>
                </a:outerShdw>
              </a:effectLst>
              <a:latin typeface="Calibri Light"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481013" y="0"/>
            <a:ext cx="8937625" cy="528638"/>
          </a:xfrm>
        </p:spPr>
        <p:txBody>
          <a:bodyPr/>
          <a:lstStyle/>
          <a:p>
            <a:pPr algn="ctr" eaLnBrk="1" hangingPunct="1"/>
            <a:r>
              <a:rPr lang="ru-RU" sz="2200" i="1" smtClean="0"/>
              <a:t>Федеральный закон от 28.12.2013 № 400-ФЗ «О страховых пенсиях»</a:t>
            </a:r>
            <a:endParaRPr lang="en-US" sz="2200" i="1" smtClean="0"/>
          </a:p>
        </p:txBody>
      </p:sp>
      <p:sp>
        <p:nvSpPr>
          <p:cNvPr id="21506" name="Текст 3"/>
          <p:cNvSpPr>
            <a:spLocks noGrp="1"/>
          </p:cNvSpPr>
          <p:nvPr>
            <p:ph type="body" sz="quarter" idx="4294967295"/>
          </p:nvPr>
        </p:nvSpPr>
        <p:spPr>
          <a:xfrm>
            <a:off x="358775" y="1047750"/>
            <a:ext cx="9053513" cy="893763"/>
          </a:xfrm>
        </p:spPr>
        <p:txBody>
          <a:bodyPr anchor="b"/>
          <a:lstStyle/>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p:txBody>
      </p:sp>
      <p:sp>
        <p:nvSpPr>
          <p:cNvPr id="21507" name="Текст 2"/>
          <p:cNvSpPr>
            <a:spLocks noGrp="1"/>
          </p:cNvSpPr>
          <p:nvPr>
            <p:ph type="body" idx="4294967295"/>
          </p:nvPr>
        </p:nvSpPr>
        <p:spPr>
          <a:xfrm>
            <a:off x="257175" y="642938"/>
            <a:ext cx="9480550" cy="5857875"/>
          </a:xfrm>
        </p:spPr>
        <p:txBody>
          <a:bodyPr anchor="b"/>
          <a:lstStyle/>
          <a:p>
            <a:pPr marL="0" indent="0" algn="ctr">
              <a:lnSpc>
                <a:spcPct val="70000"/>
              </a:lnSpc>
              <a:buFont typeface="Arial" charset="0"/>
              <a:buNone/>
            </a:pPr>
            <a:r>
              <a:rPr lang="ru-RU" altLang="ru-RU" sz="600" b="1" i="1" smtClean="0"/>
              <a:t>       </a:t>
            </a:r>
            <a:r>
              <a:rPr lang="ru-RU" altLang="ru-RU" sz="2000" i="1" smtClean="0">
                <a:solidFill>
                  <a:srgbClr val="009999"/>
                </a:solidFill>
              </a:rPr>
              <a:t>- </a:t>
            </a:r>
            <a:r>
              <a:rPr lang="ru-RU" altLang="ru-RU" sz="2000" i="1" smtClean="0">
                <a:solidFill>
                  <a:srgbClr val="009999"/>
                </a:solidFill>
                <a:latin typeface="Arial" charset="0"/>
              </a:rPr>
              <a:t> </a:t>
            </a:r>
            <a:r>
              <a:rPr lang="ru-RU" altLang="ru-RU" sz="2000" i="1" smtClean="0">
                <a:solidFill>
                  <a:srgbClr val="009999"/>
                </a:solidFill>
              </a:rPr>
              <a:t>Будет ли учтен специальный стаж, если отсутствуют отчисления страховых взносов работодателем за работников, работающих во вредных условиях труда при условии наименования их должностей и профессий в Списках №1,2? </a:t>
            </a:r>
            <a:endParaRPr lang="ru-RU" altLang="ru-RU" sz="2000" i="1" smtClean="0">
              <a:solidFill>
                <a:srgbClr val="009999"/>
              </a:solidFill>
              <a:latin typeface="Arial" charset="0"/>
            </a:endParaRPr>
          </a:p>
          <a:p>
            <a:pPr marL="0" indent="0" algn="just">
              <a:lnSpc>
                <a:spcPct val="70000"/>
              </a:lnSpc>
              <a:buFont typeface="Arial" charset="0"/>
              <a:buNone/>
            </a:pPr>
            <a:endParaRPr lang="ru-RU" altLang="ru-RU" sz="800" i="1" smtClean="0">
              <a:solidFill>
                <a:srgbClr val="009999"/>
              </a:solidFill>
              <a:latin typeface="Arial" charset="0"/>
            </a:endParaRPr>
          </a:p>
          <a:p>
            <a:pPr marL="0" indent="0" algn="ctr">
              <a:lnSpc>
                <a:spcPct val="70000"/>
              </a:lnSpc>
              <a:buFont typeface="Arial" charset="0"/>
              <a:buNone/>
            </a:pPr>
            <a:r>
              <a:rPr lang="ru-RU" altLang="ru-RU" sz="1800" b="1" smtClean="0">
                <a:solidFill>
                  <a:schemeClr val="hlink"/>
                </a:solidFill>
              </a:rPr>
              <a:t>Условиями предоставления права на досрочное пенсионное обеспечение по пунктам 1-18 части 1  статьи</a:t>
            </a:r>
            <a:r>
              <a:rPr lang="ru-RU" altLang="ru-RU" sz="1800" smtClean="0">
                <a:solidFill>
                  <a:schemeClr val="hlink"/>
                </a:solidFill>
              </a:rPr>
              <a:t> 30 </a:t>
            </a:r>
            <a:r>
              <a:rPr lang="ru-RU" altLang="ru-RU" sz="1800" b="1" smtClean="0">
                <a:solidFill>
                  <a:schemeClr val="hlink"/>
                </a:solidFill>
              </a:rPr>
              <a:t>Федерального закона № 400-ФЗ за период работы</a:t>
            </a:r>
          </a:p>
          <a:p>
            <a:pPr marL="0" indent="0" algn="ctr">
              <a:lnSpc>
                <a:spcPct val="70000"/>
              </a:lnSpc>
              <a:buFont typeface="Arial" charset="0"/>
              <a:buNone/>
            </a:pPr>
            <a:r>
              <a:rPr lang="ru-RU" altLang="ru-RU" sz="1800" b="1" smtClean="0">
                <a:solidFill>
                  <a:schemeClr val="hlink"/>
                </a:solidFill>
              </a:rPr>
              <a:t> после 1 января 2013 года являются:</a:t>
            </a:r>
          </a:p>
          <a:p>
            <a:pPr marL="0" indent="0">
              <a:lnSpc>
                <a:spcPct val="70000"/>
              </a:lnSpc>
            </a:pPr>
            <a:r>
              <a:rPr lang="ru-RU" altLang="ru-RU" sz="1800" b="1" smtClean="0">
                <a:solidFill>
                  <a:srgbClr val="009999"/>
                </a:solidFill>
              </a:rPr>
              <a:t>выполнение соответствующей работы постоянно в течение полного рабочего дня</a:t>
            </a:r>
            <a:r>
              <a:rPr lang="ru-RU" altLang="ru-RU" sz="1600" smtClean="0"/>
              <a:t> (пункт 4 Правил исчисления периодов работы, дающей право на досрочное назначение трудовой пенсии по старости в соответствии со статьями 27 и 28 Федерального закона «О трудовых пенсиях в Российской Федерации», утвержденных постановлением Правительства Российской Федерации от 11 июля 2002 года № 516);</a:t>
            </a:r>
          </a:p>
          <a:p>
            <a:pPr marL="0" indent="0">
              <a:lnSpc>
                <a:spcPct val="70000"/>
              </a:lnSpc>
            </a:pPr>
            <a:r>
              <a:rPr lang="ru-RU" altLang="ru-RU" sz="1800" b="1" smtClean="0">
                <a:solidFill>
                  <a:srgbClr val="009999"/>
                </a:solidFill>
              </a:rPr>
              <a:t>начисление и уплата дополнительных тарифов страховых взносов</a:t>
            </a:r>
            <a:r>
              <a:rPr lang="ru-RU" altLang="ru-RU" sz="1600" smtClean="0"/>
              <a:t>, установленных статьей 428 Налогового кодекса Российской Федерации (до 1 января 2017 года – статьей 58.3 Федерального закона от 24 июля 2009 года № 212-ФЗ «О страховых взносах в Пенсионный фонд Российской Федерации, Фонд социального страхования Российской Федерации, Федеральный фонд обязательного медицинского страхования»);</a:t>
            </a:r>
          </a:p>
          <a:p>
            <a:pPr marL="0" indent="0">
              <a:lnSpc>
                <a:spcPct val="70000"/>
              </a:lnSpc>
            </a:pPr>
            <a:r>
              <a:rPr lang="ru-RU" altLang="ru-RU" sz="1800" b="1" smtClean="0">
                <a:solidFill>
                  <a:srgbClr val="009999"/>
                </a:solidFill>
              </a:rPr>
              <a:t>после проведения СОУТ – наличие на рабочих местах</a:t>
            </a:r>
            <a:r>
              <a:rPr lang="ru-RU" altLang="ru-RU" sz="1600" smtClean="0">
                <a:solidFill>
                  <a:srgbClr val="006600"/>
                </a:solidFill>
              </a:rPr>
              <a:t> </a:t>
            </a:r>
            <a:r>
              <a:rPr lang="ru-RU" altLang="ru-RU" sz="1600" smtClean="0"/>
              <a:t>по работам, указанным в пунктах 1-18 части 1  статьи 30 Федерального закона № 400-ФЗ, </a:t>
            </a:r>
            <a:r>
              <a:rPr lang="ru-RU" altLang="ru-RU" sz="1800" b="1" smtClean="0">
                <a:solidFill>
                  <a:schemeClr val="hlink"/>
                </a:solidFill>
              </a:rPr>
              <a:t>вредного или опасного класса условий труда</a:t>
            </a:r>
            <a:r>
              <a:rPr lang="ru-RU" altLang="ru-RU" sz="1600" smtClean="0">
                <a:solidFill>
                  <a:srgbClr val="006600"/>
                </a:solidFill>
              </a:rPr>
              <a:t> </a:t>
            </a:r>
            <a:r>
              <a:rPr lang="ru-RU" altLang="ru-RU" sz="1600" smtClean="0"/>
              <a:t>(пункт 6 статьи 30 Федерального закона от 28 декабря 2013 года № 400-ФЗ «О страховых пенсиях»).</a:t>
            </a:r>
          </a:p>
          <a:p>
            <a:pPr marL="0" indent="0">
              <a:lnSpc>
                <a:spcPct val="70000"/>
              </a:lnSpc>
            </a:pPr>
            <a:r>
              <a:rPr lang="ru-RU" altLang="ru-RU" sz="1800" b="1" smtClean="0">
                <a:solidFill>
                  <a:srgbClr val="009999"/>
                </a:solidFill>
              </a:rPr>
              <a:t>Отраженная в строке 040</a:t>
            </a:r>
            <a:r>
              <a:rPr lang="ru-RU" altLang="ru-RU" sz="1600" smtClean="0">
                <a:solidFill>
                  <a:srgbClr val="984807"/>
                </a:solidFill>
              </a:rPr>
              <a:t> </a:t>
            </a:r>
            <a:r>
              <a:rPr lang="ru-RU" altLang="ru-RU" sz="1600" smtClean="0"/>
              <a:t>«Гарантии и компенсации, предоставляемые работнику (работникам), занятым на данном рабочем месте» карты СОУТ </a:t>
            </a:r>
            <a:r>
              <a:rPr lang="ru-RU" altLang="ru-RU" sz="1800" b="1" smtClean="0">
                <a:solidFill>
                  <a:srgbClr val="009999"/>
                </a:solidFill>
              </a:rPr>
              <a:t>о  предоставлении права на досрочную пенсию не является основанием для назначения или отказа в назначении такой пенсии</a:t>
            </a:r>
            <a:r>
              <a:rPr lang="ru-RU" altLang="ru-RU" sz="1800" smtClean="0">
                <a:solidFill>
                  <a:schemeClr val="hlink"/>
                </a:solidFill>
              </a:rPr>
              <a:t>.</a:t>
            </a:r>
          </a:p>
          <a:p>
            <a:pPr marL="0" indent="0">
              <a:lnSpc>
                <a:spcPct val="70000"/>
              </a:lnSpc>
            </a:pPr>
            <a:r>
              <a:rPr lang="ru-RU" altLang="ru-RU" sz="1800" smtClean="0">
                <a:solidFill>
                  <a:srgbClr val="009999"/>
                </a:solidFill>
              </a:rPr>
              <a:t>Карта СОУТ</a:t>
            </a:r>
            <a:r>
              <a:rPr lang="ru-RU" altLang="ru-RU" sz="1600" smtClean="0">
                <a:solidFill>
                  <a:srgbClr val="006600"/>
                </a:solidFill>
              </a:rPr>
              <a:t> </a:t>
            </a:r>
            <a:r>
              <a:rPr lang="ru-RU" altLang="ru-RU" sz="1800" smtClean="0"/>
              <a:t>применяется территориальными органами ПФР</a:t>
            </a:r>
            <a:r>
              <a:rPr lang="ru-RU" altLang="ru-RU" sz="1800" smtClean="0">
                <a:solidFill>
                  <a:srgbClr val="CC3300"/>
                </a:solidFill>
              </a:rPr>
              <a:t> </a:t>
            </a:r>
            <a:r>
              <a:rPr lang="ru-RU" altLang="ru-RU" sz="1800" b="1" u="sng" smtClean="0">
                <a:solidFill>
                  <a:schemeClr val="hlink"/>
                </a:solidFill>
              </a:rPr>
              <a:t>для подтверждения наличия вредного или опасного класса условий труда</a:t>
            </a:r>
            <a:r>
              <a:rPr lang="ru-RU" altLang="ru-RU" sz="1800" b="1" smtClean="0">
                <a:solidFill>
                  <a:schemeClr val="hlink"/>
                </a:solidFill>
              </a:rPr>
              <a:t>,</a:t>
            </a:r>
            <a:r>
              <a:rPr lang="ru-RU" altLang="ru-RU" sz="1800" smtClean="0"/>
              <a:t> который отражается в </a:t>
            </a:r>
            <a:r>
              <a:rPr lang="ru-RU" altLang="ru-RU" sz="1800" b="1" smtClean="0">
                <a:solidFill>
                  <a:srgbClr val="009999"/>
                </a:solidFill>
              </a:rPr>
              <a:t>строке 030</a:t>
            </a:r>
            <a:r>
              <a:rPr lang="ru-RU" altLang="ru-RU" sz="1600" smtClean="0">
                <a:solidFill>
                  <a:srgbClr val="006600"/>
                </a:solidFill>
              </a:rPr>
              <a:t> </a:t>
            </a:r>
            <a:r>
              <a:rPr lang="ru-RU" altLang="ru-RU" sz="1600" smtClean="0"/>
              <a:t>«Оценка условий труда по вредным (опасным) факторам» как итоговый класс (подкласс) условий труда.</a:t>
            </a:r>
            <a:endParaRPr lang="ru-RU" altLang="ru-RU" sz="1600" b="1" i="1" smtClean="0"/>
          </a:p>
        </p:txBody>
      </p:sp>
      <p:sp>
        <p:nvSpPr>
          <p:cNvPr id="21508"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538D673A-50BA-4F08-A059-E453E489EC94}" type="slidenum">
              <a:rPr lang="en-US" sz="1200"/>
              <a:pPr algn="r" defTabSz="804863"/>
              <a:t>5</a:t>
            </a:fld>
            <a:endParaRPr lang="en-US" sz="12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ъект 2"/>
          <p:cNvSpPr>
            <a:spLocks noGrp="1"/>
          </p:cNvSpPr>
          <p:nvPr>
            <p:ph idx="4294967295"/>
          </p:nvPr>
        </p:nvSpPr>
        <p:spPr>
          <a:xfrm>
            <a:off x="358775" y="190500"/>
            <a:ext cx="9251950" cy="1666875"/>
          </a:xfrm>
        </p:spPr>
        <p:txBody>
          <a:bodyPr/>
          <a:lstStyle/>
          <a:p>
            <a:pPr marL="0" indent="0" algn="just" eaLnBrk="1" hangingPunct="1">
              <a:spcBef>
                <a:spcPct val="0"/>
              </a:spcBef>
              <a:buFont typeface="Arial" charset="0"/>
              <a:buNone/>
            </a:pPr>
            <a:r>
              <a:rPr lang="ru-RU" sz="1800" b="1" i="1" smtClean="0"/>
              <a:t>До установления на соответствующих рабочих местах класса условий труда в порядке, предусмотренном Федеральным законом от 28.12.2013 № 426-ФЗ «О специальной оценке условий труда»,</a:t>
            </a:r>
            <a:r>
              <a:rPr lang="ru-RU" sz="1800" i="1" smtClean="0">
                <a:solidFill>
                  <a:srgbClr val="009999"/>
                </a:solidFill>
              </a:rPr>
              <a:t> </a:t>
            </a:r>
            <a:r>
              <a:rPr lang="ru-RU" sz="1800" b="1" i="1" smtClean="0">
                <a:solidFill>
                  <a:schemeClr val="hlink"/>
                </a:solidFill>
              </a:rPr>
              <a:t>периоды работы, предусмотренной пунктами 1 – 18 части 1 статьи 30 Федерального закона № 400-ФЗ засчитываются в стаж, дающий право на досрочное назначение страховой пенсии, при условии:</a:t>
            </a:r>
            <a:r>
              <a:rPr lang="ru-RU" sz="1800" b="1" i="1" smtClean="0">
                <a:solidFill>
                  <a:srgbClr val="009999"/>
                </a:solidFill>
              </a:rPr>
              <a:t> начисления и уплаты страхователем страховых взносов по дополнительным тарифам</a:t>
            </a:r>
            <a:r>
              <a:rPr lang="ru-RU" sz="1800" b="1" i="1" smtClean="0">
                <a:solidFill>
                  <a:srgbClr val="CC3300"/>
                </a:solidFill>
              </a:rPr>
              <a:t> </a:t>
            </a:r>
            <a:r>
              <a:rPr lang="ru-RU" sz="1800" i="1" smtClean="0">
                <a:solidFill>
                  <a:srgbClr val="000000"/>
                </a:solidFill>
              </a:rPr>
              <a:t>(часть 8 статьи 35 Федерального закона № 400-ФЗ).</a:t>
            </a:r>
            <a:endParaRPr lang="ru-RU" sz="1800" i="1" smtClean="0"/>
          </a:p>
        </p:txBody>
      </p:sp>
      <p:sp>
        <p:nvSpPr>
          <p:cNvPr id="23554" name="Прямоугольник 3"/>
          <p:cNvSpPr>
            <a:spLocks noChangeArrowheads="1"/>
          </p:cNvSpPr>
          <p:nvPr/>
        </p:nvSpPr>
        <p:spPr bwMode="auto">
          <a:xfrm>
            <a:off x="2833688" y="2000250"/>
            <a:ext cx="4584700" cy="941388"/>
          </a:xfrm>
          <a:prstGeom prst="rect">
            <a:avLst/>
          </a:prstGeom>
          <a:solidFill>
            <a:srgbClr val="DEEBF7"/>
          </a:solidFill>
          <a:ln w="12700" algn="ctr">
            <a:solidFill>
              <a:srgbClr val="41719C"/>
            </a:solidFill>
            <a:miter lim="800000"/>
            <a:headEnd/>
            <a:tailEnd/>
          </a:ln>
        </p:spPr>
        <p:txBody>
          <a:bodyPr lIns="80466" tIns="40233" rIns="80466" bIns="40233" anchor="ctr"/>
          <a:lstStyle/>
          <a:p>
            <a:pPr algn="ctr" defTabSz="804863"/>
            <a:r>
              <a:rPr lang="ru-RU" sz="1400" b="1">
                <a:solidFill>
                  <a:schemeClr val="hlink"/>
                </a:solidFill>
                <a:latin typeface="Calibri" pitchFamily="34" charset="0"/>
              </a:rPr>
              <a:t>Размер дополнительных тарифов страховых взносов </a:t>
            </a:r>
          </a:p>
          <a:p>
            <a:pPr algn="ctr" defTabSz="804863"/>
            <a:r>
              <a:rPr lang="ru-RU" sz="1400" b="1">
                <a:solidFill>
                  <a:schemeClr val="hlink"/>
                </a:solidFill>
                <a:latin typeface="Calibri" pitchFamily="34" charset="0"/>
              </a:rPr>
              <a:t>(статья 428 Налогового кодекса)</a:t>
            </a:r>
          </a:p>
        </p:txBody>
      </p:sp>
      <p:sp>
        <p:nvSpPr>
          <p:cNvPr id="23555" name="Прямоугольник 4"/>
          <p:cNvSpPr>
            <a:spLocks noChangeArrowheads="1"/>
          </p:cNvSpPr>
          <p:nvPr/>
        </p:nvSpPr>
        <p:spPr bwMode="auto">
          <a:xfrm>
            <a:off x="466725" y="3108325"/>
            <a:ext cx="4618038" cy="1177925"/>
          </a:xfrm>
          <a:prstGeom prst="rect">
            <a:avLst/>
          </a:prstGeom>
          <a:solidFill>
            <a:srgbClr val="DEEBF7"/>
          </a:solidFill>
          <a:ln w="12700" algn="ctr">
            <a:solidFill>
              <a:srgbClr val="41719C"/>
            </a:solidFill>
            <a:miter lim="800000"/>
            <a:headEnd/>
            <a:tailEnd/>
          </a:ln>
        </p:spPr>
        <p:txBody>
          <a:bodyPr lIns="80466" tIns="40233" rIns="80466" bIns="40233" anchor="ctr"/>
          <a:lstStyle/>
          <a:p>
            <a:pPr algn="ctr" defTabSz="804863"/>
            <a:r>
              <a:rPr lang="ru-RU" sz="1400" b="1">
                <a:solidFill>
                  <a:schemeClr val="hlink"/>
                </a:solidFill>
                <a:latin typeface="Calibri" pitchFamily="34" charset="0"/>
                <a:ea typeface="Calibri" pitchFamily="34" charset="0"/>
                <a:cs typeface="Times New Roman" pitchFamily="18" charset="0"/>
              </a:rPr>
              <a:t>по действительным до 31 декабря 2018 г. результатам аттестации рабочих мест по условиям труда в отношении работников, на рабочих местах которых условия труда признаны вредными или опасными, а так же результатам специальной оценки условий труда</a:t>
            </a:r>
          </a:p>
        </p:txBody>
      </p:sp>
      <p:sp>
        <p:nvSpPr>
          <p:cNvPr id="23556" name="Прямоугольник 5"/>
          <p:cNvSpPr>
            <a:spLocks noChangeArrowheads="1"/>
          </p:cNvSpPr>
          <p:nvPr/>
        </p:nvSpPr>
        <p:spPr bwMode="auto">
          <a:xfrm>
            <a:off x="5262563" y="3119438"/>
            <a:ext cx="4192587" cy="1095375"/>
          </a:xfrm>
          <a:prstGeom prst="rect">
            <a:avLst/>
          </a:prstGeom>
          <a:solidFill>
            <a:srgbClr val="DEEBF7"/>
          </a:solidFill>
          <a:ln w="12700" algn="ctr">
            <a:solidFill>
              <a:srgbClr val="41719C"/>
            </a:solidFill>
            <a:miter lim="800000"/>
            <a:headEnd/>
            <a:tailEnd/>
          </a:ln>
        </p:spPr>
        <p:txBody>
          <a:bodyPr lIns="80466" tIns="40233" rIns="80466" bIns="40233" anchor="ctr"/>
          <a:lstStyle/>
          <a:p>
            <a:pPr algn="ctr" defTabSz="804863"/>
            <a:r>
              <a:rPr lang="ru-RU" sz="1400" b="1">
                <a:solidFill>
                  <a:schemeClr val="hlink"/>
                </a:solidFill>
                <a:latin typeface="Calibri" pitchFamily="34" charset="0"/>
                <a:ea typeface="Calibri" pitchFamily="34" charset="0"/>
                <a:cs typeface="Times New Roman" pitchFamily="18" charset="0"/>
              </a:rPr>
              <a:t>по основаниям назначения досрочной страховой пенсии по старости: пункт 1 части 1 статьи 30, пункты 2 - 18 части 1 статьи 30 Федерального закона № 400-ФЗ</a:t>
            </a:r>
          </a:p>
        </p:txBody>
      </p:sp>
      <p:sp>
        <p:nvSpPr>
          <p:cNvPr id="23557" name="Прямоугольник 6"/>
          <p:cNvSpPr>
            <a:spLocks noChangeArrowheads="1"/>
          </p:cNvSpPr>
          <p:nvPr/>
        </p:nvSpPr>
        <p:spPr bwMode="auto">
          <a:xfrm>
            <a:off x="327025" y="4476750"/>
            <a:ext cx="9293225" cy="1112838"/>
          </a:xfrm>
          <a:prstGeom prst="rect">
            <a:avLst/>
          </a:prstGeom>
          <a:solidFill>
            <a:schemeClr val="bg2"/>
          </a:solidFill>
          <a:ln w="9525">
            <a:noFill/>
            <a:miter lim="800000"/>
            <a:headEnd/>
            <a:tailEnd/>
          </a:ln>
        </p:spPr>
        <p:txBody>
          <a:bodyPr lIns="80466" tIns="40233" rIns="80466" bIns="40233">
            <a:spAutoFit/>
          </a:bodyPr>
          <a:lstStyle/>
          <a:p>
            <a:pPr algn="ctr" defTabSz="804863">
              <a:defRPr/>
            </a:pPr>
            <a:r>
              <a:rPr lang="ru-RU" sz="1400" b="1" i="1">
                <a:solidFill>
                  <a:srgbClr val="009999"/>
                </a:solidFill>
                <a:latin typeface="Calibri" pitchFamily="34" charset="0"/>
              </a:rPr>
              <a:t>При отсутствии</a:t>
            </a:r>
            <a:r>
              <a:rPr lang="ru-RU" sz="1400" b="1" i="1">
                <a:solidFill>
                  <a:srgbClr val="009999"/>
                </a:solidFill>
                <a:effectLst>
                  <a:outerShdw blurRad="38100" dist="38100" dir="2700000" algn="tl">
                    <a:srgbClr val="000000"/>
                  </a:outerShdw>
                </a:effectLst>
                <a:latin typeface="Calibri" pitchFamily="34" charset="0"/>
              </a:rPr>
              <a:t> </a:t>
            </a:r>
            <a:r>
              <a:rPr lang="ru-RU" sz="1400" b="1" i="1" u="sng">
                <a:solidFill>
                  <a:srgbClr val="009999"/>
                </a:solidFill>
                <a:latin typeface="Calibri" pitchFamily="34" charset="0"/>
              </a:rPr>
              <a:t>результатов СОУТ</a:t>
            </a:r>
            <a:r>
              <a:rPr lang="ru-RU" sz="1400" b="1" i="1">
                <a:solidFill>
                  <a:srgbClr val="009999"/>
                </a:solidFill>
                <a:latin typeface="Calibri" pitchFamily="34" charset="0"/>
              </a:rPr>
              <a:t> </a:t>
            </a:r>
            <a:r>
              <a:rPr lang="ru-RU" sz="1400" b="1" i="1">
                <a:latin typeface="Calibri" pitchFamily="34" charset="0"/>
              </a:rPr>
              <a:t>на отдельных рабочих местах по работам, указанным в пунктах 1-18 части 1 статьи 30 Федерального закона № 400-ФЗ, периоды такой работы, в том числе после 31 декабря 2018 г.,</a:t>
            </a:r>
            <a:r>
              <a:rPr lang="ru-RU" sz="1400" b="1">
                <a:solidFill>
                  <a:srgbClr val="002060"/>
                </a:solidFill>
                <a:latin typeface="Calibri" pitchFamily="34" charset="0"/>
              </a:rPr>
              <a:t> </a:t>
            </a:r>
            <a:r>
              <a:rPr lang="ru-RU" sz="1400" b="1">
                <a:latin typeface="Calibri" pitchFamily="34" charset="0"/>
              </a:rPr>
              <a:t>могут засчитываться в стаж на соответствующих видах работ</a:t>
            </a:r>
            <a:r>
              <a:rPr lang="ru-RU" sz="1400" b="1">
                <a:solidFill>
                  <a:srgbClr val="009999"/>
                </a:solidFill>
                <a:latin typeface="Calibri" pitchFamily="34" charset="0"/>
              </a:rPr>
              <a:t> при условии начисления (уплаты) страхователем страховых взносов по дополнительным тарифам</a:t>
            </a:r>
            <a:r>
              <a:rPr lang="ru-RU" sz="1400" b="1" u="sng">
                <a:solidFill>
                  <a:srgbClr val="CC3300"/>
                </a:solidFill>
                <a:latin typeface="Calibri" pitchFamily="34" charset="0"/>
              </a:rPr>
              <a:t> </a:t>
            </a:r>
            <a:endParaRPr lang="ru-RU" sz="1400" b="1" u="sng">
              <a:solidFill>
                <a:srgbClr val="CC3300"/>
              </a:solidFill>
            </a:endParaRPr>
          </a:p>
          <a:p>
            <a:pPr algn="ctr" defTabSz="804863">
              <a:defRPr/>
            </a:pPr>
            <a:r>
              <a:rPr lang="ru-RU" sz="1200">
                <a:latin typeface="Calibri" pitchFamily="34" charset="0"/>
              </a:rPr>
              <a:t>(письмо ПФР от 06.09.20148 № СЧ-25-24/17437)</a:t>
            </a:r>
          </a:p>
        </p:txBody>
      </p:sp>
      <p:sp>
        <p:nvSpPr>
          <p:cNvPr id="23558" name="Прямоугольник 5"/>
          <p:cNvSpPr>
            <a:spLocks noChangeArrowheads="1"/>
          </p:cNvSpPr>
          <p:nvPr/>
        </p:nvSpPr>
        <p:spPr bwMode="auto">
          <a:xfrm>
            <a:off x="455613" y="5715000"/>
            <a:ext cx="9215437" cy="893763"/>
          </a:xfrm>
          <a:prstGeom prst="rect">
            <a:avLst/>
          </a:prstGeom>
          <a:solidFill>
            <a:srgbClr val="DEEBF7"/>
          </a:solidFill>
          <a:ln w="12700" algn="ctr">
            <a:solidFill>
              <a:srgbClr val="41719C"/>
            </a:solidFill>
            <a:miter lim="800000"/>
            <a:headEnd/>
            <a:tailEnd/>
          </a:ln>
        </p:spPr>
        <p:txBody>
          <a:bodyPr lIns="80466" tIns="40233" rIns="80466" bIns="40233" anchor="ctr"/>
          <a:lstStyle/>
          <a:p>
            <a:pPr algn="ctr" defTabSz="804863"/>
            <a:r>
              <a:rPr lang="ru-RU" b="1" i="1">
                <a:solidFill>
                  <a:srgbClr val="009999"/>
                </a:solidFill>
              </a:rPr>
              <a:t>При отсутствии </a:t>
            </a:r>
            <a:r>
              <a:rPr lang="ru-RU" i="1" u="sng">
                <a:solidFill>
                  <a:srgbClr val="009999"/>
                </a:solidFill>
              </a:rPr>
              <a:t>начисления (уплаты) страхователем страховых взносов по дополнительным тарифам</a:t>
            </a:r>
            <a:r>
              <a:rPr lang="ru-RU" b="1" i="1">
                <a:solidFill>
                  <a:srgbClr val="009999"/>
                </a:solidFill>
              </a:rPr>
              <a:t> </a:t>
            </a:r>
            <a:r>
              <a:rPr lang="ru-RU" altLang="ru-RU" b="1" i="1"/>
              <a:t>специальный стаж не учитывается.</a:t>
            </a:r>
            <a:endParaRPr lang="ru-RU" b="1"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157163" y="0"/>
            <a:ext cx="9437687" cy="989013"/>
          </a:xfrm>
        </p:spPr>
        <p:txBody>
          <a:bodyPr/>
          <a:lstStyle/>
          <a:p>
            <a:pPr algn="ctr" eaLnBrk="1" hangingPunct="1">
              <a:defRPr/>
            </a:pPr>
            <a:r>
              <a:rPr lang="ru-RU" sz="2400" i="1" smtClean="0"/>
              <a:t>Федеральный закон от 28.12.2013 № 400-ФЗ «О страховых пенсиях»</a:t>
            </a:r>
            <a:endParaRPr lang="en-US" sz="2400" i="1" smtClean="0">
              <a:effectLst>
                <a:outerShdw blurRad="38100" dist="38100" dir="2700000" algn="tl">
                  <a:srgbClr val="FFFFFF"/>
                </a:outerShdw>
              </a:effectLst>
            </a:endParaRPr>
          </a:p>
        </p:txBody>
      </p:sp>
      <p:sp>
        <p:nvSpPr>
          <p:cNvPr id="24578" name="Текст 3"/>
          <p:cNvSpPr>
            <a:spLocks noGrp="1"/>
          </p:cNvSpPr>
          <p:nvPr>
            <p:ph type="body" sz="quarter" idx="4294967295"/>
          </p:nvPr>
        </p:nvSpPr>
        <p:spPr>
          <a:xfrm>
            <a:off x="5021263" y="774700"/>
            <a:ext cx="4379912" cy="1416050"/>
          </a:xfrm>
        </p:spPr>
        <p:txBody>
          <a:bodyPr anchor="b"/>
          <a:lstStyle/>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a:p>
            <a:pPr marL="0" indent="0" algn="ctr">
              <a:buFont typeface="Arial" charset="0"/>
              <a:buNone/>
            </a:pPr>
            <a:endParaRPr lang="ru-RU" altLang="ru-RU" sz="1600" b="1" smtClean="0"/>
          </a:p>
        </p:txBody>
      </p:sp>
      <p:sp>
        <p:nvSpPr>
          <p:cNvPr id="24579" name="Текст 2"/>
          <p:cNvSpPr>
            <a:spLocks noGrp="1"/>
          </p:cNvSpPr>
          <p:nvPr>
            <p:ph type="body" idx="4294967295"/>
          </p:nvPr>
        </p:nvSpPr>
        <p:spPr>
          <a:xfrm>
            <a:off x="820738" y="774700"/>
            <a:ext cx="8437562" cy="915988"/>
          </a:xfrm>
        </p:spPr>
        <p:txBody>
          <a:bodyPr anchor="b"/>
          <a:lstStyle/>
          <a:p>
            <a:pPr marL="0" indent="0" algn="just">
              <a:buFont typeface="Arial" charset="0"/>
              <a:buNone/>
            </a:pPr>
            <a:r>
              <a:rPr lang="ru-RU" altLang="ru-RU" b="1" i="1" smtClean="0"/>
              <a:t>       </a:t>
            </a:r>
            <a:r>
              <a:rPr lang="ru-RU" altLang="ru-RU" sz="2200" i="1" smtClean="0">
                <a:solidFill>
                  <a:srgbClr val="009999"/>
                </a:solidFill>
              </a:rPr>
              <a:t>- </a:t>
            </a:r>
            <a:r>
              <a:rPr lang="ru-RU" altLang="ru-RU" sz="2000" i="1" smtClean="0">
                <a:solidFill>
                  <a:srgbClr val="009999"/>
                </a:solidFill>
                <a:latin typeface="Arial" charset="0"/>
              </a:rPr>
              <a:t>Какими документами можно подтвердить полную занятость во вредных условиях труда?</a:t>
            </a:r>
            <a:r>
              <a:rPr lang="ru-RU" altLang="ru-RU" sz="2000" i="1" smtClean="0">
                <a:solidFill>
                  <a:srgbClr val="009999"/>
                </a:solidFill>
              </a:rPr>
              <a:t> </a:t>
            </a:r>
            <a:endParaRPr lang="ru-RU" altLang="ru-RU" sz="600" i="1" smtClean="0">
              <a:solidFill>
                <a:srgbClr val="009999"/>
              </a:solidFill>
              <a:latin typeface="Arial" charset="0"/>
            </a:endParaRPr>
          </a:p>
        </p:txBody>
      </p:sp>
      <p:sp>
        <p:nvSpPr>
          <p:cNvPr id="24580" name="Номер слайда 2"/>
          <p:cNvSpPr txBox="1">
            <a:spLocks noGrp="1"/>
          </p:cNvSpPr>
          <p:nvPr/>
        </p:nvSpPr>
        <p:spPr bwMode="auto">
          <a:xfrm>
            <a:off x="7097713" y="6405563"/>
            <a:ext cx="2314575" cy="322262"/>
          </a:xfrm>
          <a:prstGeom prst="rect">
            <a:avLst/>
          </a:prstGeom>
          <a:noFill/>
          <a:ln w="9525">
            <a:noFill/>
            <a:miter lim="800000"/>
            <a:headEnd/>
            <a:tailEnd/>
          </a:ln>
        </p:spPr>
        <p:txBody>
          <a:bodyPr lIns="80466" tIns="40233" rIns="80466" bIns="40233"/>
          <a:lstStyle/>
          <a:p>
            <a:pPr algn="r" defTabSz="804863"/>
            <a:fld id="{8E6E7F95-242A-428D-A16B-80681C3FEDB6}" type="slidenum">
              <a:rPr lang="en-US" sz="1200"/>
              <a:pPr algn="r" defTabSz="804863"/>
              <a:t>7</a:t>
            </a:fld>
            <a:endParaRPr lang="en-US" sz="1200"/>
          </a:p>
        </p:txBody>
      </p:sp>
      <p:sp>
        <p:nvSpPr>
          <p:cNvPr id="24581" name="Заголовок 1"/>
          <p:cNvSpPr>
            <a:spLocks/>
          </p:cNvSpPr>
          <p:nvPr/>
        </p:nvSpPr>
        <p:spPr bwMode="auto">
          <a:xfrm>
            <a:off x="344488" y="1846263"/>
            <a:ext cx="9299575" cy="4524375"/>
          </a:xfrm>
          <a:prstGeom prst="rect">
            <a:avLst/>
          </a:prstGeom>
          <a:noFill/>
          <a:ln w="9525">
            <a:noFill/>
            <a:miter lim="800000"/>
            <a:headEnd/>
            <a:tailEnd/>
          </a:ln>
        </p:spPr>
        <p:txBody>
          <a:bodyPr lIns="80466" tIns="40233" rIns="80466" bIns="40233" anchor="ctr"/>
          <a:lstStyle/>
          <a:p>
            <a:pPr algn="ctr" defTabSz="804863" eaLnBrk="0" hangingPunct="0">
              <a:lnSpc>
                <a:spcPct val="90000"/>
              </a:lnSpc>
              <a:defRPr/>
            </a:pPr>
            <a:r>
              <a:rPr lang="ru-RU" altLang="ru-RU" b="1">
                <a:latin typeface="Calibri" pitchFamily="34" charset="0"/>
              </a:rPr>
              <a:t>Правила исчисления периодов работы, дающей право на досрочное назначение трудовой пенсии по старости в соответствии со статьями 27 и 28 Федерального закона «О трудовых пенсиях в Российской Федерации»,</a:t>
            </a:r>
          </a:p>
          <a:p>
            <a:pPr algn="ctr" defTabSz="804863" eaLnBrk="0" hangingPunct="0">
              <a:lnSpc>
                <a:spcPct val="90000"/>
              </a:lnSpc>
              <a:defRPr/>
            </a:pPr>
            <a:r>
              <a:rPr lang="ru-RU" altLang="ru-RU" b="1">
                <a:solidFill>
                  <a:srgbClr val="0039EE"/>
                </a:solidFill>
                <a:latin typeface="Calibri" pitchFamily="34" charset="0"/>
              </a:rPr>
              <a:t> </a:t>
            </a:r>
            <a:r>
              <a:rPr lang="ru-RU" altLang="ru-RU">
                <a:effectLst>
                  <a:outerShdw blurRad="38100" dist="38100" dir="2700000" algn="tl">
                    <a:srgbClr val="FFFFFF"/>
                  </a:outerShdw>
                </a:effectLst>
                <a:latin typeface="Calibri" pitchFamily="34" charset="0"/>
              </a:rPr>
              <a:t>утверждены постановлением Правительства Российской Федерации</a:t>
            </a:r>
          </a:p>
          <a:p>
            <a:pPr algn="ctr" defTabSz="804863" eaLnBrk="0" hangingPunct="0">
              <a:lnSpc>
                <a:spcPct val="90000"/>
              </a:lnSpc>
              <a:defRPr/>
            </a:pPr>
            <a:r>
              <a:rPr lang="ru-RU" altLang="ru-RU">
                <a:effectLst>
                  <a:outerShdw blurRad="38100" dist="38100" dir="2700000" algn="tl">
                    <a:srgbClr val="FFFFFF"/>
                  </a:outerShdw>
                </a:effectLst>
                <a:latin typeface="Calibri" pitchFamily="34" charset="0"/>
              </a:rPr>
              <a:t> от 11.07.2002  № 516</a:t>
            </a:r>
            <a:br>
              <a:rPr lang="ru-RU" altLang="ru-RU">
                <a:effectLst>
                  <a:outerShdw blurRad="38100" dist="38100" dir="2700000" algn="tl">
                    <a:srgbClr val="FFFFFF"/>
                  </a:outerShdw>
                </a:effectLst>
                <a:latin typeface="Calibri" pitchFamily="34" charset="0"/>
              </a:rPr>
            </a:br>
            <a:r>
              <a:rPr lang="ru-RU" altLang="ru-RU" sz="1800" b="1">
                <a:latin typeface="Calibri" pitchFamily="34" charset="0"/>
              </a:rPr>
              <a:t/>
            </a:r>
            <a:br>
              <a:rPr lang="ru-RU" altLang="ru-RU" sz="1800" b="1">
                <a:latin typeface="Calibri" pitchFamily="34" charset="0"/>
              </a:rPr>
            </a:br>
            <a:r>
              <a:rPr lang="ru-RU" altLang="ru-RU" sz="1800" b="1" i="1" u="sng">
                <a:latin typeface="Calibri" pitchFamily="34" charset="0"/>
              </a:rPr>
              <a:t>Пункт 4 Правил № 516</a:t>
            </a:r>
            <a:r>
              <a:rPr lang="ru-RU" altLang="ru-RU" sz="1800" i="1">
                <a:latin typeface="Calibri" pitchFamily="34" charset="0"/>
              </a:rPr>
              <a:t> </a:t>
            </a:r>
            <a:r>
              <a:rPr lang="ru-RU" altLang="ru-RU" sz="1800">
                <a:latin typeface="Calibri" pitchFamily="34" charset="0"/>
              </a:rPr>
              <a:t>устанавливает, </a:t>
            </a:r>
            <a:r>
              <a:rPr lang="ru-RU" altLang="ru-RU" sz="1800" b="1">
                <a:latin typeface="Calibri" pitchFamily="34" charset="0"/>
              </a:rPr>
              <a:t>что в стаж работы, дающей право на досрочное назначение трудовой пенсии по старости (далее именуется - стаж),</a:t>
            </a:r>
            <a:r>
              <a:rPr lang="ru-RU" altLang="ru-RU" sz="1800">
                <a:latin typeface="Calibri" pitchFamily="34" charset="0"/>
              </a:rPr>
              <a:t> </a:t>
            </a:r>
            <a:r>
              <a:rPr lang="ru-RU" altLang="ru-RU" sz="1800" b="1">
                <a:latin typeface="Calibri" pitchFamily="34" charset="0"/>
              </a:rPr>
              <a:t>засчитываются периоды работы, выполняемой</a:t>
            </a:r>
            <a:r>
              <a:rPr lang="ru-RU" altLang="ru-RU" sz="1800" b="1">
                <a:solidFill>
                  <a:srgbClr val="CC3300"/>
                </a:solidFill>
                <a:latin typeface="Calibri" pitchFamily="34" charset="0"/>
              </a:rPr>
              <a:t> </a:t>
            </a:r>
            <a:r>
              <a:rPr lang="ru-RU" altLang="ru-RU" sz="1800" b="1">
                <a:solidFill>
                  <a:srgbClr val="009999"/>
                </a:solidFill>
                <a:latin typeface="Calibri" pitchFamily="34" charset="0"/>
              </a:rPr>
              <a:t>постоянно в течение полного рабочего дня,</a:t>
            </a:r>
            <a:r>
              <a:rPr lang="ru-RU" altLang="ru-RU" sz="1800">
                <a:latin typeface="Calibri" pitchFamily="34" charset="0"/>
              </a:rPr>
              <a:t> если иное не предусмотрено Правилами или иными нормативными правовыми актами, при условии уплаты за эти периоды страховых взносов в Пенсионный фонд Российской Федерации.</a:t>
            </a:r>
            <a:br>
              <a:rPr lang="ru-RU" altLang="ru-RU" sz="1800">
                <a:latin typeface="Calibri" pitchFamily="34" charset="0"/>
              </a:rPr>
            </a:br>
            <a:r>
              <a:rPr lang="ru-RU" altLang="ru-RU" sz="1800" b="1">
                <a:solidFill>
                  <a:srgbClr val="009999"/>
                </a:solidFill>
                <a:latin typeface="Calibri" pitchFamily="34" charset="0"/>
              </a:rPr>
              <a:t>Под постоянной полный рабочий день занятостью</a:t>
            </a:r>
            <a:r>
              <a:rPr lang="ru-RU" altLang="ru-RU" sz="1800">
                <a:latin typeface="Calibri" pitchFamily="34" charset="0"/>
              </a:rPr>
              <a:t> с учетом трудового законодательства (статья 57 Трудового кодекса) </a:t>
            </a:r>
            <a:r>
              <a:rPr lang="ru-RU" altLang="ru-RU" sz="1800" b="1">
                <a:solidFill>
                  <a:srgbClr val="009999"/>
                </a:solidFill>
                <a:latin typeface="Calibri" pitchFamily="34" charset="0"/>
              </a:rPr>
              <a:t>понимается выполнение работ, дающих право на досрочное пенсионное обеспечение,</a:t>
            </a:r>
            <a:endParaRPr lang="ru-RU" altLang="ru-RU" sz="1800" b="1">
              <a:solidFill>
                <a:srgbClr val="009999"/>
              </a:solidFill>
            </a:endParaRPr>
          </a:p>
          <a:p>
            <a:pPr algn="ctr" defTabSz="804863" eaLnBrk="0" hangingPunct="0">
              <a:lnSpc>
                <a:spcPct val="90000"/>
              </a:lnSpc>
              <a:defRPr/>
            </a:pPr>
            <a:r>
              <a:rPr lang="ru-RU" altLang="ru-RU" sz="1800" b="1">
                <a:solidFill>
                  <a:srgbClr val="009999"/>
                </a:solidFill>
                <a:latin typeface="Calibri" pitchFamily="34" charset="0"/>
              </a:rPr>
              <a:t> </a:t>
            </a:r>
            <a:r>
              <a:rPr lang="ru-RU" altLang="ru-RU" sz="1800" b="1">
                <a:latin typeface="Calibri" pitchFamily="34" charset="0"/>
              </a:rPr>
              <a:t>в качестве основной трудовой функции</a:t>
            </a:r>
            <a:r>
              <a:rPr lang="ru-RU" altLang="ru-RU" sz="1800">
                <a:latin typeface="Calibri" pitchFamily="34" charset="0"/>
              </a:rPr>
              <a:t>.</a:t>
            </a:r>
            <a:br>
              <a:rPr lang="ru-RU" altLang="ru-RU" sz="1800">
                <a:latin typeface="Calibri" pitchFamily="34" charset="0"/>
              </a:rPr>
            </a:br>
            <a:endParaRPr lang="ru-RU" sz="1800" b="1">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idx="4294967295"/>
          </p:nvPr>
        </p:nvSpPr>
        <p:spPr>
          <a:xfrm>
            <a:off x="276225" y="0"/>
            <a:ext cx="9421813" cy="1484313"/>
          </a:xfrm>
        </p:spPr>
        <p:txBody>
          <a:bodyPr/>
          <a:lstStyle/>
          <a:p>
            <a:pPr algn="ctr"/>
            <a:r>
              <a:rPr lang="ru-RU" altLang="ru-RU" sz="2000" b="1" i="1" smtClean="0">
                <a:solidFill>
                  <a:schemeClr val="hlink"/>
                </a:solidFill>
              </a:rPr>
              <a:t/>
            </a:r>
            <a:br>
              <a:rPr lang="ru-RU" altLang="ru-RU" sz="2000" b="1" i="1" smtClean="0">
                <a:solidFill>
                  <a:schemeClr val="hlink"/>
                </a:solidFill>
              </a:rPr>
            </a:br>
            <a:r>
              <a:rPr lang="ru-RU" altLang="ru-RU" sz="2000" b="1" i="1" smtClean="0"/>
              <a:t>Пункт 5 Правил  № 516 </a:t>
            </a:r>
            <a:r>
              <a:rPr lang="ru-RU" altLang="ru-RU" sz="2000" b="1" smtClean="0"/>
              <a:t>устанавливает, что периоды работы, дающей право на досрочное назначение трудовой пенсии по старости, </a:t>
            </a:r>
            <a:br>
              <a:rPr lang="ru-RU" altLang="ru-RU" sz="2000" b="1" smtClean="0"/>
            </a:br>
            <a:r>
              <a:rPr lang="ru-RU" altLang="ru-RU" sz="2000" b="1" smtClean="0"/>
              <a:t>которая выполнялась постоянно в течение полного рабочего дня,</a:t>
            </a:r>
            <a:r>
              <a:rPr lang="ru-RU" altLang="ru-RU" sz="2000" smtClean="0"/>
              <a:t> </a:t>
            </a:r>
            <a:br>
              <a:rPr lang="ru-RU" altLang="ru-RU" sz="2000" smtClean="0"/>
            </a:br>
            <a:r>
              <a:rPr lang="ru-RU" altLang="ru-RU" sz="2000" b="1" smtClean="0">
                <a:solidFill>
                  <a:srgbClr val="009999"/>
                </a:solidFill>
              </a:rPr>
              <a:t>засчитываются в стаж в календарном порядке</a:t>
            </a:r>
            <a:r>
              <a:rPr lang="ru-RU" altLang="ru-RU" sz="2000" smtClean="0">
                <a:solidFill>
                  <a:srgbClr val="006600"/>
                </a:solidFill>
              </a:rPr>
              <a:t>,</a:t>
            </a:r>
            <a:r>
              <a:rPr lang="ru-RU" altLang="ru-RU" sz="2000" smtClean="0"/>
              <a:t> </a:t>
            </a:r>
            <a:r>
              <a:rPr lang="ru-RU" altLang="ru-RU" sz="2000" b="1" smtClean="0"/>
              <a:t>если иное не предусмотрено настоящими Правилами и иными нормативными правовыми актами</a:t>
            </a:r>
            <a:r>
              <a:rPr lang="ru-RU" altLang="ru-RU" sz="2000" smtClean="0"/>
              <a:t>.</a:t>
            </a:r>
            <a:br>
              <a:rPr lang="ru-RU" altLang="ru-RU" sz="2000" smtClean="0"/>
            </a:br>
            <a:endParaRPr lang="ru-RU" sz="2000" smtClean="0"/>
          </a:p>
        </p:txBody>
      </p:sp>
      <p:sp>
        <p:nvSpPr>
          <p:cNvPr id="26626" name="Объект 2"/>
          <p:cNvSpPr>
            <a:spLocks noGrp="1"/>
          </p:cNvSpPr>
          <p:nvPr>
            <p:ph idx="4294967295"/>
          </p:nvPr>
        </p:nvSpPr>
        <p:spPr>
          <a:xfrm>
            <a:off x="295275" y="1782763"/>
            <a:ext cx="9461500" cy="4935537"/>
          </a:xfrm>
        </p:spPr>
        <p:txBody>
          <a:bodyPr/>
          <a:lstStyle/>
          <a:p>
            <a:pPr marL="0" indent="0" algn="just">
              <a:spcBef>
                <a:spcPct val="0"/>
              </a:spcBef>
              <a:buFont typeface="Arial" charset="0"/>
              <a:buNone/>
              <a:defRPr/>
            </a:pPr>
            <a:endParaRPr lang="ru-RU" altLang="ru-RU" sz="1600" smtClean="0"/>
          </a:p>
          <a:p>
            <a:pPr marL="0" indent="0" algn="just">
              <a:spcBef>
                <a:spcPct val="0"/>
              </a:spcBef>
              <a:buFont typeface="Arial" charset="0"/>
              <a:buNone/>
              <a:defRPr/>
            </a:pPr>
            <a:r>
              <a:rPr lang="ru-RU" altLang="ru-RU" sz="2000" smtClean="0"/>
              <a:t>При этом в специальный стаж включаются </a:t>
            </a:r>
            <a:r>
              <a:rPr lang="ru-RU" altLang="ru-RU" sz="2000" b="1" smtClean="0">
                <a:solidFill>
                  <a:schemeClr val="hlink"/>
                </a:solidFill>
              </a:rPr>
              <a:t>периоды получения пособия по государственному социальному страхованию в период временной нетрудоспособности, а также периоды ежегодных основного и дополнительных оплачиваемых отпусков.</a:t>
            </a:r>
          </a:p>
          <a:p>
            <a:pPr marL="0" indent="0" algn="just">
              <a:spcBef>
                <a:spcPct val="0"/>
              </a:spcBef>
              <a:buFont typeface="Arial" charset="0"/>
              <a:buNone/>
              <a:defRPr/>
            </a:pPr>
            <a:r>
              <a:rPr lang="ru-RU" altLang="ru-RU" sz="2000" b="1" i="1" smtClean="0">
                <a:solidFill>
                  <a:srgbClr val="006600"/>
                </a:solidFill>
                <a:latin typeface="Arial" charset="0"/>
              </a:rPr>
              <a:t>	</a:t>
            </a:r>
            <a:r>
              <a:rPr lang="ru-RU" altLang="ru-RU" sz="2000" b="1" i="1" u="sng" smtClean="0">
                <a:solidFill>
                  <a:srgbClr val="009999"/>
                </a:solidFill>
              </a:rPr>
              <a:t>Под полным рабочим днем</a:t>
            </a:r>
            <a:r>
              <a:rPr lang="ru-RU" altLang="ru-RU" sz="2000" i="1" smtClean="0">
                <a:solidFill>
                  <a:srgbClr val="006600"/>
                </a:solidFill>
              </a:rPr>
              <a:t> </a:t>
            </a:r>
            <a:r>
              <a:rPr lang="ru-RU" altLang="ru-RU" sz="2000" smtClean="0"/>
              <a:t>в целях досрочного назначения пенсии следует понимать выполнение работы, дающей право на такую пенсию, </a:t>
            </a:r>
            <a:r>
              <a:rPr lang="ru-RU" altLang="ru-RU" sz="2000" b="1" smtClean="0">
                <a:solidFill>
                  <a:srgbClr val="009999"/>
                </a:solidFill>
              </a:rPr>
              <a:t>не менее 80 процентов рабочего времени</a:t>
            </a:r>
            <a:r>
              <a:rPr lang="ru-RU" altLang="ru-RU" sz="2000" smtClean="0">
                <a:solidFill>
                  <a:srgbClr val="009999"/>
                </a:solidFill>
              </a:rPr>
              <a:t>,</a:t>
            </a:r>
            <a:r>
              <a:rPr lang="ru-RU" altLang="ru-RU" sz="2000" smtClean="0">
                <a:solidFill>
                  <a:srgbClr val="990033"/>
                </a:solidFill>
              </a:rPr>
              <a:t> </a:t>
            </a:r>
            <a:r>
              <a:rPr lang="ru-RU" altLang="ru-RU" sz="2000" smtClean="0"/>
              <a:t>с включением в него вспомогательных, подготовительных и других работ, указанных в </a:t>
            </a:r>
            <a:r>
              <a:rPr lang="ru-RU" altLang="ru-RU" sz="2000" b="1" smtClean="0">
                <a:solidFill>
                  <a:srgbClr val="009999"/>
                </a:solidFill>
              </a:rPr>
              <a:t>пункте 5 разъяснения Минтруда России от 22.05.1996 № 5.</a:t>
            </a:r>
            <a:r>
              <a:rPr lang="ru-RU" altLang="ru-RU" sz="2000" smtClean="0">
                <a:solidFill>
                  <a:srgbClr val="009999"/>
                </a:solidFill>
              </a:rPr>
              <a:t> </a:t>
            </a:r>
          </a:p>
          <a:p>
            <a:pPr marL="0" indent="0" algn="just">
              <a:spcBef>
                <a:spcPct val="0"/>
              </a:spcBef>
              <a:buFont typeface="Arial" charset="0"/>
              <a:buNone/>
              <a:defRPr/>
            </a:pPr>
            <a:r>
              <a:rPr lang="ru-RU" altLang="ru-RU" sz="2000" smtClean="0">
                <a:solidFill>
                  <a:srgbClr val="006600"/>
                </a:solidFill>
              </a:rPr>
              <a:t>	</a:t>
            </a:r>
            <a:r>
              <a:rPr lang="ru-RU" altLang="ru-RU" sz="2000" smtClean="0"/>
              <a:t>При этом </a:t>
            </a:r>
            <a:r>
              <a:rPr lang="ru-RU" altLang="ru-RU" sz="2000" b="1" smtClean="0">
                <a:solidFill>
                  <a:srgbClr val="009999"/>
                </a:solidFill>
                <a:effectLst>
                  <a:outerShdw blurRad="38100" dist="38100" dir="2700000" algn="tl">
                    <a:srgbClr val="000000"/>
                  </a:outerShdw>
                </a:effectLst>
              </a:rPr>
              <a:t>80 процентов</a:t>
            </a:r>
            <a:r>
              <a:rPr lang="ru-RU" altLang="ru-RU" sz="2000" b="1" smtClean="0">
                <a:solidFill>
                  <a:srgbClr val="009999"/>
                </a:solidFill>
              </a:rPr>
              <a:t> рабочего времени определяется исходя из нормальной или сокращенной продолжительности рабочего времени, установленной в соответствии с трудовым законодательством</a:t>
            </a:r>
            <a:r>
              <a:rPr lang="ru-RU" altLang="ru-RU" sz="2000" smtClean="0">
                <a:solidFill>
                  <a:srgbClr val="009999"/>
                </a:solidFill>
              </a:rPr>
              <a:t>, где </a:t>
            </a:r>
            <a:r>
              <a:rPr lang="ru-RU" altLang="ru-RU" sz="2000" b="1" smtClean="0">
                <a:solidFill>
                  <a:srgbClr val="009999"/>
                </a:solidFill>
                <a:effectLst>
                  <a:outerShdw blurRad="38100" dist="38100" dir="2700000" algn="tl">
                    <a:srgbClr val="000000"/>
                  </a:outerShdw>
                </a:effectLst>
              </a:rPr>
              <a:t>за 100 процентов</a:t>
            </a:r>
            <a:r>
              <a:rPr lang="ru-RU" altLang="ru-RU" sz="2000" b="1" smtClean="0">
                <a:solidFill>
                  <a:srgbClr val="009999"/>
                </a:solidFill>
              </a:rPr>
              <a:t> принимается продолжительность ежедневной работы (смены), определенная в порядке, предусмотренном Трудовым кодексом</a:t>
            </a:r>
            <a:r>
              <a:rPr lang="ru-RU" altLang="ru-RU" sz="2000" smtClean="0">
                <a:solidFill>
                  <a:srgbClr val="006600"/>
                </a:solidFill>
              </a:rPr>
              <a:t> </a:t>
            </a:r>
            <a:r>
              <a:rPr lang="ru-RU" altLang="ru-RU" sz="2000" smtClean="0"/>
              <a:t>и зафиксированная в правилах внутреннего трудового распорядка, в других локальных нормативных актах организации и трудовом договоре (</a:t>
            </a:r>
            <a:r>
              <a:rPr lang="ru-RU" altLang="ru-RU" sz="2000" smtClean="0">
                <a:cs typeface="Times New Roman" pitchFamily="18" charset="0"/>
              </a:rPr>
              <a:t>статьи 57, 91 – 92 Трудового кодекса)</a:t>
            </a:r>
            <a:r>
              <a:rPr lang="ru-RU" altLang="ru-RU" sz="2000" smtClean="0"/>
              <a:t>.</a:t>
            </a:r>
          </a:p>
        </p:txBody>
      </p:sp>
      <p:sp>
        <p:nvSpPr>
          <p:cNvPr id="26627" name="Номер слайда 3"/>
          <p:cNvSpPr txBox="1">
            <a:spLocks noGrp="1"/>
          </p:cNvSpPr>
          <p:nvPr/>
        </p:nvSpPr>
        <p:spPr bwMode="auto">
          <a:xfrm>
            <a:off x="7097713" y="6357938"/>
            <a:ext cx="2314575" cy="369887"/>
          </a:xfrm>
          <a:prstGeom prst="rect">
            <a:avLst/>
          </a:prstGeom>
          <a:noFill/>
          <a:ln w="9525">
            <a:noFill/>
            <a:miter lim="800000"/>
            <a:headEnd/>
            <a:tailEnd/>
          </a:ln>
        </p:spPr>
        <p:txBody>
          <a:bodyPr lIns="80466" tIns="40233" rIns="80466" bIns="40233" anchor="ctr"/>
          <a:lstStyle/>
          <a:p>
            <a:pPr algn="r" defTabSz="804863"/>
            <a:fld id="{BFA3475D-4F17-46A1-BCED-A94B8C5EB34B}" type="slidenum">
              <a:rPr lang="ru-RU" sz="1000">
                <a:solidFill>
                  <a:srgbClr val="898989"/>
                </a:solidFill>
                <a:latin typeface="Calibri" pitchFamily="34" charset="0"/>
              </a:rPr>
              <a:pPr algn="r" defTabSz="804863"/>
              <a:t>8</a:t>
            </a:fld>
            <a:endParaRPr lang="ru-RU" sz="100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1"/>
          <p:cNvSpPr txBox="1">
            <a:spLocks noGrp="1"/>
          </p:cNvSpPr>
          <p:nvPr/>
        </p:nvSpPr>
        <p:spPr bwMode="auto">
          <a:xfrm>
            <a:off x="7097713" y="6357938"/>
            <a:ext cx="2314575" cy="369887"/>
          </a:xfrm>
          <a:prstGeom prst="rect">
            <a:avLst/>
          </a:prstGeom>
          <a:noFill/>
          <a:ln w="9525">
            <a:noFill/>
            <a:miter lim="800000"/>
            <a:headEnd/>
            <a:tailEnd/>
          </a:ln>
        </p:spPr>
        <p:txBody>
          <a:bodyPr lIns="80466" tIns="40233" rIns="80466" bIns="40233" anchor="ctr"/>
          <a:lstStyle/>
          <a:p>
            <a:pPr algn="r" defTabSz="804863"/>
            <a:fld id="{1D1D97C2-6913-4CBA-9D7F-93182C5B0611}" type="slidenum">
              <a:rPr lang="ru-RU" sz="1200">
                <a:solidFill>
                  <a:srgbClr val="898989"/>
                </a:solidFill>
                <a:latin typeface="Calibri" pitchFamily="34" charset="0"/>
              </a:rPr>
              <a:pPr algn="r" defTabSz="804863"/>
              <a:t>9</a:t>
            </a:fld>
            <a:endParaRPr lang="ru-RU" sz="1200">
              <a:solidFill>
                <a:srgbClr val="898989"/>
              </a:solidFill>
              <a:latin typeface="Calibri" pitchFamily="34" charset="0"/>
            </a:endParaRPr>
          </a:p>
        </p:txBody>
      </p:sp>
      <p:sp>
        <p:nvSpPr>
          <p:cNvPr id="27650" name="Прямоугольник 2"/>
          <p:cNvSpPr>
            <a:spLocks noChangeArrowheads="1"/>
          </p:cNvSpPr>
          <p:nvPr/>
        </p:nvSpPr>
        <p:spPr bwMode="auto">
          <a:xfrm>
            <a:off x="168275" y="190500"/>
            <a:ext cx="9594850" cy="6248400"/>
          </a:xfrm>
          <a:prstGeom prst="rect">
            <a:avLst/>
          </a:prstGeom>
          <a:noFill/>
          <a:ln w="9525">
            <a:noFill/>
            <a:miter lim="800000"/>
            <a:headEnd/>
            <a:tailEnd/>
          </a:ln>
        </p:spPr>
        <p:txBody>
          <a:bodyPr lIns="80466" tIns="40233" rIns="80466" bIns="40233">
            <a:spAutoFit/>
          </a:bodyPr>
          <a:lstStyle/>
          <a:p>
            <a:pPr algn="just" defTabSz="804863">
              <a:buFont typeface="Arial" charset="0"/>
              <a:buNone/>
              <a:defRPr/>
            </a:pPr>
            <a:endParaRPr lang="ru-RU" altLang="ru-RU" sz="600">
              <a:latin typeface="Calibri" pitchFamily="34" charset="0"/>
              <a:cs typeface="Times New Roman" pitchFamily="18" charset="0"/>
            </a:endParaRPr>
          </a:p>
          <a:p>
            <a:pPr algn="just" defTabSz="804863">
              <a:defRPr/>
            </a:pPr>
            <a:r>
              <a:rPr lang="ru-RU" altLang="ru-RU" sz="1200">
                <a:latin typeface="Calibri" pitchFamily="34" charset="0"/>
                <a:cs typeface="Times New Roman" pitchFamily="18" charset="0"/>
              </a:rPr>
              <a:t> </a:t>
            </a:r>
            <a:r>
              <a:rPr lang="ru-RU" altLang="ru-RU" sz="1800" b="1">
                <a:latin typeface="Calibri" pitchFamily="34" charset="0"/>
              </a:rPr>
              <a:t>Требование занятости полный рабочий день выполнением работ, связанных с особыми условиями труда,</a:t>
            </a:r>
            <a:r>
              <a:rPr lang="ru-RU" altLang="ru-RU" sz="1800" b="1">
                <a:solidFill>
                  <a:srgbClr val="0039EE"/>
                </a:solidFill>
                <a:latin typeface="Calibri" pitchFamily="34" charset="0"/>
              </a:rPr>
              <a:t> </a:t>
            </a:r>
            <a:r>
              <a:rPr lang="ru-RU" altLang="ru-RU" sz="2000">
                <a:solidFill>
                  <a:srgbClr val="009999"/>
                </a:solidFill>
                <a:latin typeface="Calibri" pitchFamily="34" charset="0"/>
              </a:rPr>
              <a:t>имело место и ранее </a:t>
            </a:r>
            <a:r>
              <a:rPr lang="ru-RU" altLang="ru-RU" sz="2000">
                <a:solidFill>
                  <a:srgbClr val="009999"/>
                </a:solidFill>
                <a:latin typeface="Calibri" pitchFamily="34" charset="0"/>
                <a:cs typeface="Times New Roman" pitchFamily="18" charset="0"/>
              </a:rPr>
              <a:t>в практике</a:t>
            </a:r>
            <a:r>
              <a:rPr lang="ru-RU" altLang="ru-RU" sz="1400">
                <a:solidFill>
                  <a:srgbClr val="0039EE"/>
                </a:solidFill>
                <a:latin typeface="Calibri" pitchFamily="34" charset="0"/>
                <a:cs typeface="Times New Roman" pitchFamily="18" charset="0"/>
              </a:rPr>
              <a:t>  </a:t>
            </a:r>
            <a:r>
              <a:rPr lang="ru-RU" altLang="ru-RU" sz="1400">
                <a:latin typeface="Calibri" pitchFamily="34" charset="0"/>
                <a:cs typeface="Times New Roman" pitchFamily="18" charset="0"/>
              </a:rPr>
              <a:t>- </a:t>
            </a:r>
            <a:r>
              <a:rPr lang="ru-RU" altLang="ru-RU">
                <a:latin typeface="Calibri" pitchFamily="34" charset="0"/>
                <a:cs typeface="Times New Roman" pitchFamily="18" charset="0"/>
              </a:rPr>
              <a:t>в разъяснении Государственного комитета Совета Министров СССР по вопросам труда и заработной платы и Секретариата ВЦСПС от 2 апреля 1976 года N 5/8 уже имелось указание на то, что правом на льготное пенсионное обеспечение пользуются работники, занятые полный рабочий день выполнением работ, связанных с особыми условиями труда.</a:t>
            </a:r>
          </a:p>
          <a:p>
            <a:pPr algn="just" defTabSz="804863">
              <a:defRPr/>
            </a:pPr>
            <a:endParaRPr lang="ru-RU" altLang="ru-RU">
              <a:latin typeface="Calibri" pitchFamily="34" charset="0"/>
              <a:cs typeface="Times New Roman" pitchFamily="18" charset="0"/>
            </a:endParaRPr>
          </a:p>
          <a:p>
            <a:pPr algn="just" defTabSz="804863">
              <a:defRPr/>
            </a:pPr>
            <a:endParaRPr lang="ru-RU" altLang="ru-RU" sz="600">
              <a:latin typeface="Calibri" pitchFamily="34" charset="0"/>
            </a:endParaRPr>
          </a:p>
          <a:p>
            <a:pPr algn="just" defTabSz="804863">
              <a:defRPr/>
            </a:pPr>
            <a:r>
              <a:rPr lang="ru-RU" altLang="ru-RU" sz="1200">
                <a:latin typeface="Calibri" pitchFamily="34" charset="0"/>
              </a:rPr>
              <a:t> </a:t>
            </a:r>
            <a:r>
              <a:rPr lang="ru-RU" altLang="ru-RU" sz="1800">
                <a:latin typeface="Calibri" pitchFamily="34" charset="0"/>
              </a:rPr>
              <a:t>При этом в период действия приведенного разъяснения Госкомтруда СССР и ВЦСПС </a:t>
            </a:r>
            <a:r>
              <a:rPr lang="ru-RU" altLang="ru-RU" sz="1800" b="1">
                <a:solidFill>
                  <a:srgbClr val="009999"/>
                </a:solidFill>
                <a:latin typeface="Calibri" pitchFamily="34" charset="0"/>
              </a:rPr>
              <a:t>под полным рабочим днем понималось выполнение работы в условиях труда, предусмотренного Списками в течение всего рабочего дня </a:t>
            </a:r>
            <a:r>
              <a:rPr lang="ru-RU" altLang="ru-RU" sz="1800" b="1">
                <a:solidFill>
                  <a:srgbClr val="009999"/>
                </a:solidFill>
                <a:effectLst>
                  <a:outerShdw blurRad="38100" dist="38100" dir="2700000" algn="tl">
                    <a:srgbClr val="000000"/>
                  </a:outerShdw>
                </a:effectLst>
                <a:latin typeface="Calibri" pitchFamily="34" charset="0"/>
              </a:rPr>
              <a:t>(т.е. 100% рабочего времени)</a:t>
            </a:r>
            <a:r>
              <a:rPr lang="ru-RU" altLang="ru-RU" sz="1800">
                <a:latin typeface="Calibri" pitchFamily="34" charset="0"/>
              </a:rPr>
              <a:t> и лишь в разъяснении Министерства труда и занятости населения РСФСР и Министерства социальной защиты населения РСФСР </a:t>
            </a:r>
            <a:r>
              <a:rPr lang="ru-RU" altLang="ru-RU" sz="1800">
                <a:latin typeface="Calibri" pitchFamily="34" charset="0"/>
                <a:hlinkClick r:id="rId2" tooltip="Приказ Минтруда РСФСР N 3, Минсоцзащиты РСФСР N 235 от 08.01.1992 (ред. от 10.02.1993) &quot;Об утверждении разъяснения &quot;О порядке применения на территории РСФСР Списков N 1 и 2 производств, работ, профессий, должностей и показателей, которые дают право на пен"/>
              </a:rPr>
              <a:t>N 1</a:t>
            </a:r>
            <a:r>
              <a:rPr lang="ru-RU" altLang="ru-RU" sz="1800">
                <a:latin typeface="Calibri" pitchFamily="34" charset="0"/>
              </a:rPr>
              <a:t> от 8 января 1992 года </a:t>
            </a:r>
            <a:r>
              <a:rPr lang="ru-RU" altLang="ru-RU" sz="1800" b="1" u="sng">
                <a:latin typeface="Calibri" pitchFamily="34" charset="0"/>
              </a:rPr>
              <a:t>впервые было дано указание</a:t>
            </a:r>
            <a:r>
              <a:rPr lang="ru-RU" altLang="ru-RU" sz="1800">
                <a:latin typeface="Calibri" pitchFamily="34" charset="0"/>
              </a:rPr>
              <a:t> на то, </a:t>
            </a:r>
            <a:r>
              <a:rPr lang="ru-RU" altLang="ru-RU" sz="1800">
                <a:solidFill>
                  <a:srgbClr val="009999"/>
                </a:solidFill>
                <a:latin typeface="Calibri" pitchFamily="34" charset="0"/>
              </a:rPr>
              <a:t>что под полным рабочим днем следует понимать выполнение работы в условиях, предусмотренных списками, </a:t>
            </a:r>
            <a:r>
              <a:rPr lang="ru-RU" altLang="ru-RU" sz="1800">
                <a:solidFill>
                  <a:srgbClr val="009999"/>
                </a:solidFill>
                <a:effectLst>
                  <a:outerShdw blurRad="38100" dist="38100" dir="2700000" algn="tl">
                    <a:srgbClr val="000000"/>
                  </a:outerShdw>
                </a:effectLst>
                <a:latin typeface="Calibri" pitchFamily="34" charset="0"/>
              </a:rPr>
              <a:t>не менее 80% рабочего времени</a:t>
            </a:r>
            <a:r>
              <a:rPr lang="ru-RU" altLang="ru-RU" sz="1800">
                <a:latin typeface="Calibri" pitchFamily="34" charset="0"/>
              </a:rPr>
              <a:t> (при принятии аналогичного по этому вопросу разъяснения </a:t>
            </a:r>
            <a:r>
              <a:rPr lang="ru-RU" altLang="ru-RU" sz="1800">
                <a:latin typeface="Calibri" pitchFamily="34" charset="0"/>
                <a:hlinkClick r:id="rId3" tooltip="Постановление Минтруда РФ от 22.05.1996 N 29 (ред. от 01.10.1999) &quot;Об утверждении разъяснения &quot;О порядке применения Списков производств, работ, профессий, должностей и показателей, дающих в соответствии со статьями 12, 78 и 78.1 Закона РСФСР &quot;О государств"/>
              </a:rPr>
              <a:t>N 29</a:t>
            </a:r>
            <a:r>
              <a:rPr lang="ru-RU" altLang="ru-RU" sz="1800">
                <a:latin typeface="Calibri" pitchFamily="34" charset="0"/>
              </a:rPr>
              <a:t> от 22 мая 1996 года ранее действовавшее разъяснение </a:t>
            </a:r>
            <a:r>
              <a:rPr lang="ru-RU" altLang="ru-RU" sz="1800">
                <a:latin typeface="Calibri" pitchFamily="34" charset="0"/>
                <a:hlinkClick r:id="rId2" tooltip="Приказ Минтруда РСФСР N 3, Минсоцзащиты РСФСР N 235 от 08.01.1992 (ред. от 10.02.1993) &quot;Об утверждении разъяснения &quot;О порядке применения на территории РСФСР Списков N 1 и 2 производств, работ, профессий, должностей и показателей, которые дают право на пен"/>
              </a:rPr>
              <a:t>N 1</a:t>
            </a:r>
            <a:r>
              <a:rPr lang="ru-RU" altLang="ru-RU" sz="1800">
                <a:latin typeface="Calibri" pitchFamily="34" charset="0"/>
              </a:rPr>
              <a:t> от 8 января 1992 года было признано утратившим силу).</a:t>
            </a:r>
          </a:p>
          <a:p>
            <a:pPr algn="just" defTabSz="804863">
              <a:defRPr/>
            </a:pPr>
            <a:endParaRPr lang="ru-RU" altLang="ru-RU" sz="1800">
              <a:latin typeface="Calibri" pitchFamily="34" charset="0"/>
            </a:endParaRPr>
          </a:p>
          <a:p>
            <a:pPr algn="ctr" defTabSz="804863">
              <a:defRPr/>
            </a:pPr>
            <a:endParaRPr lang="ru-RU" altLang="ru-RU" sz="600">
              <a:latin typeface="Calibri" pitchFamily="34" charset="0"/>
            </a:endParaRPr>
          </a:p>
          <a:p>
            <a:pPr algn="ctr" defTabSz="804863">
              <a:defRPr/>
            </a:pPr>
            <a:endParaRPr lang="ru-RU" altLang="ru-RU" sz="600">
              <a:latin typeface="Calibri" pitchFamily="34" charset="0"/>
            </a:endParaRPr>
          </a:p>
          <a:p>
            <a:pPr algn="just" defTabSz="804863">
              <a:buFont typeface="Arial" charset="0"/>
              <a:buNone/>
              <a:defRPr/>
            </a:pPr>
            <a:r>
              <a:rPr lang="ru-RU" altLang="ru-RU">
                <a:latin typeface="Calibri" pitchFamily="34" charset="0"/>
              </a:rPr>
              <a:t>Вместе с тем на основании пункта 3 Постановления от 16 июля 2014 года № 665 при рассмотрении периодов до 1 января 1992 года на основании Списков № 1 и № 2, утвержденных  постановлением Совета Министров СССР от 22 августа 1956 года № 1173,</a:t>
            </a:r>
            <a:r>
              <a:rPr lang="ru-RU" altLang="ru-RU" b="1">
                <a:solidFill>
                  <a:srgbClr val="006600"/>
                </a:solidFill>
                <a:latin typeface="Calibri" pitchFamily="34" charset="0"/>
              </a:rPr>
              <a:t>  </a:t>
            </a:r>
            <a:r>
              <a:rPr lang="ru-RU" altLang="ru-RU" b="1">
                <a:solidFill>
                  <a:srgbClr val="009999"/>
                </a:solidFill>
                <a:latin typeface="Calibri" pitchFamily="34" charset="0"/>
              </a:rPr>
              <a:t>может применяться понятие полного рабочего дня, предусмотренное пунктом 5 Минтруда России от 22.05.1996 № 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4010</TotalTime>
  <Words>2323</Words>
  <Application>Microsoft Office PowerPoint</Application>
  <PresentationFormat>Лист A4 (210x297 мм)</PresentationFormat>
  <Paragraphs>268</Paragraphs>
  <Slides>26</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Актуальные вопросы досрочного пенсионного обеспечения</vt:lpstr>
      <vt:lpstr>Федеральный закон от 28.12.2013 № 400-ФЗ «О страховых пенсиях»</vt:lpstr>
      <vt:lpstr>Федеральный закон от 28.12.2013 № 400-ФЗ «О страховых пенсиях»</vt:lpstr>
      <vt:lpstr>- Можно ли  дубликат трудовой книжки заполнить на основании  выписки из лицевого счета застрахованного лица? </vt:lpstr>
      <vt:lpstr>Федеральный закон от 28.12.2013 № 400-ФЗ «О страховых пенсиях»</vt:lpstr>
      <vt:lpstr>Презентация PowerPoint</vt:lpstr>
      <vt:lpstr>Федеральный закон от 28.12.2013 № 400-ФЗ «О страховых пенсиях»</vt:lpstr>
      <vt:lpstr> Пункт 5 Правил  № 516 устанавливает, что периоды работы, дающей право на досрочное назначение трудовой пенсии по старости,  которая выполнялась постоянно в течение полного рабочего дня,  засчитываются в стаж в календарном порядке, если иное не предусмотрено настоящими Правилами и иными нормативными правовыми актами. </vt:lpstr>
      <vt:lpstr>Презентация PowerPoint</vt:lpstr>
      <vt:lpstr>Таким образом правильно представить работника к назначению пенсии в связи с особыми условиями труда – это значит установить на основании соответствующих документов полное соответствие между фактически выполняемой или выполнявшейся работой конкретным работником и работой предусмотренной списками. </vt:lpstr>
      <vt:lpstr> В 1979 году  Министерство социального обеспечения РСФСР   направило  для сведения и руководства Методические рекомендации по применению имеющихся на предприятиях и в организациях документов для подтверждения права на льготное пенсионное обеспечение работников с особым характером работы и условиями труда в соответствии со Списками N 1 и N 2 производств, цехов, профессий и должностей, работа в которых дает право на государственную пенсию на льготных условиях и в льготных размерах, утвержденными Постановлением Совета Министров СССР от 22 августа 1956 г. N 1173, подготовленные Госкомтрудом СССР (письмо Госкомтруда СССР от 13 февраля 1979 г. N 370-МК). (ПИСЬМО от 22 марта 1979 г. N 1-52-И О ПОДТВЕРЖДЕНИИ ПРАВА НА ЛЬГОТНОЕ ПЕНСИОННОЕ ОБЕСПЕЧЕНИЕ от 22 марта 1979 г. № 1-52-И) </vt:lpstr>
      <vt:lpstr> Для удобства в работе эти документы условно сгруппированы по шести факторам (признакам), которые охватывают все случаи особого характера работ и условий труда, предусмотренных списками N 1 и N 2 как основание предоставления пенсионных льгот: </vt:lpstr>
      <vt:lpstr>Презентация PowerPoint</vt:lpstr>
      <vt:lpstr> - Можно ли подтвердить работу во вредных условиях труда при отсутствии трудового договора? </vt:lpstr>
      <vt:lpstr>Установление досрочной страховых пенсий по старости осуществляется в соответствии со статьей 30  Федерального закона от 28 декабря 2013 г. № 400-ФЗ «О страховых пенсиях» в редакции Федерального закона № 350-ФЗ  (п.1 части 1, Список № 1 и п.2 части 1, Список № 2).    Страховая пенсия может быть  назначена с уменьшением возраста</vt:lpstr>
      <vt:lpstr>Установление досрочной страховых пенсий по старости в соответствии со статьей 30  Федерального закона от 28 декабря 2013 г. № 400-ФЗ «О страховых пенсиях» в редакции Федерального закона № 350-ФЗ (п.1 части 1, Список № 1)</vt:lpstr>
      <vt:lpstr> Зависимость уменьшения возраста от имеющегося специального  трудового стажа представлена в виде таблицы</vt:lpstr>
      <vt:lpstr>Установление досрочной страховых пенсий по старости в соответствии со статьей 30  Федерального закона от 28 декабря 2013 г. № 400-ФЗ «О страховых пенсиях» в редакции Федерального закона № 350-ФЗ (п.2 части 1, Список № 2)</vt:lpstr>
      <vt:lpstr> Зависимость уменьшения возраста от имеющегося специального  трудового стажа представлена в виде таблицы</vt:lpstr>
      <vt:lpstr>Федеральный закон от 28.12.2013 № 400-ФЗ «О страховых пенсиях»</vt:lpstr>
      <vt:lpstr>Презентация PowerPoint</vt:lpstr>
      <vt:lpstr>Пенсионным фондом при проведении заблаговременной работы с лицами, выходящими на досрочную страховую пенсию,  при рассмотрении заявлений о назначении досрочной  страховой пенсии  по старости  и документов, имеющихся в распоряжении территориальных органов ПФР, в том числе содержащих сведения индивидуального (персонифицированного) учета используются сведения Федеральной государственной информационной системы учета результатов проведения специальной оценки условий труда (ФГИС СОУТ) (сведения об итоговом классе условий труда, который является одним из юридически значимых критериев для досрочного пенсионного обеспечения, установленных ч. 6 ст. 30 Федерального Закона № 400-ФЗ, и объектом учета данной системы, при соотнесении его со страховым номером индивидуального лицевого счета (СНИЛС) работника, занятого на соответствующих видах работ).  В этой связи при выявлении территориальными органами ПФР расхождений в сведениях, переданных в установленном порядке в ФГИС СОУТ,  и в сведениях, содержащихся в отчете о проведении СОУТ у работодателя, информацию о данных фактах  Органы ПФР направляют  в территориальные органы Роструда для принятия ими в отношении работодателей, а так же организаций, проводящих СОУТ, соответствующих мер.</vt:lpstr>
      <vt:lpstr>В соответствии с частью 1 статьи 25 Федерального закона № 426-ФЗ государственный контроль (надзор) за соблюдением указанного Федерального закона, в том числе за правильностью, полнотой и достоверностью сведений, содержащихся в ФГИС СОУТ, осуществляется Рострудом и его территориальными органами в соответствии с Трудовым кодексом Российской Федерации, другими федеральными законами и иными нормативными актами Российской Федерации. </vt:lpstr>
      <vt:lpstr>В практике территориальных органов ПФР имеют место случаи,  когда сведения о результатах СОУТ, содержащиеся в информационной системе,  не соответствуют (противоречат) результатам СОУТ, включенным в отчет о проведении СОУТ, хранящийся у работодателя, либо информационная система содержит неполную информацию.</vt:lpstr>
      <vt:lpstr> -  О результатах  выездных документальных проверок Пенсионного фонда признающих ошибочность (недостоверность) сведений о специальном стаже представленных страхователем за соответствующий отчетный период  на своих работников, тогда как отчетность и взносы  Пенсионным фондом приняты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вопросы досрочного пенсионного обеспечения</dc:title>
  <dc:creator>Aleksa</dc:creator>
  <cp:lastModifiedBy>Порываев Андрей Анатольевич</cp:lastModifiedBy>
  <cp:revision>118</cp:revision>
  <dcterms:created xsi:type="dcterms:W3CDTF">2018-09-09T10:58:45Z</dcterms:created>
  <dcterms:modified xsi:type="dcterms:W3CDTF">2019-03-28T10:50:33Z</dcterms:modified>
</cp:coreProperties>
</file>